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sldIdLst>
    <p:sldId id="266" r:id="rId2"/>
    <p:sldId id="276" r:id="rId3"/>
    <p:sldId id="271" r:id="rId4"/>
    <p:sldId id="280" r:id="rId5"/>
    <p:sldId id="289" r:id="rId6"/>
    <p:sldId id="281" r:id="rId7"/>
    <p:sldId id="291" r:id="rId8"/>
    <p:sldId id="292" r:id="rId9"/>
    <p:sldId id="293" r:id="rId10"/>
    <p:sldId id="294" r:id="rId11"/>
    <p:sldId id="295" r:id="rId12"/>
    <p:sldId id="296" r:id="rId13"/>
    <p:sldId id="286" r:id="rId14"/>
    <p:sldId id="290" r:id="rId15"/>
    <p:sldId id="283" r:id="rId16"/>
    <p:sldId id="287" r:id="rId17"/>
  </p:sldIdLst>
  <p:sldSz cx="9144000" cy="6858000" type="screen4x3"/>
  <p:notesSz cx="6858000" cy="9144000"/>
  <p:embeddedFontLst>
    <p:embeddedFont>
      <p:font typeface="나눔고딕 ExtraBold" panose="020B0600000101010101" charset="-127"/>
      <p:bold r:id="rId18"/>
    </p:embeddedFont>
    <p:embeddedFont>
      <p:font typeface="배달의민족 한나" panose="02000503000000020003" pitchFamily="2" charset="-127"/>
      <p:regular r:id="rId19"/>
    </p:embeddedFont>
    <p:embeddedFont>
      <p:font typeface="나눔바른고딕" panose="020B0603020101020101" pitchFamily="50" charset="-127"/>
      <p:regular r:id="rId20"/>
      <p:bold r:id="rId21"/>
    </p:embeddedFont>
    <p:embeddedFont>
      <p:font typeface="나눔고딕" panose="020B0600000101010101" charset="-127"/>
      <p:regular r:id="rId22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E57"/>
    <a:srgbClr val="FFCC00"/>
    <a:srgbClr val="3B589E"/>
    <a:srgbClr val="CCFF33"/>
    <a:srgbClr val="99FF33"/>
    <a:srgbClr val="808000"/>
    <a:srgbClr val="996633"/>
    <a:srgbClr val="D8D148"/>
    <a:srgbClr val="A50021"/>
    <a:srgbClr val="7583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41" autoAdjust="0"/>
    <p:restoredTop sz="95503" autoAdjust="0"/>
  </p:normalViewPr>
  <p:slideViewPr>
    <p:cSldViewPr>
      <p:cViewPr>
        <p:scale>
          <a:sx n="100" d="100"/>
          <a:sy n="100" d="100"/>
        </p:scale>
        <p:origin x="-2268" y="-3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F03C6-1A05-41EC-BC19-02EE946D372F}" type="datetimeFigureOut">
              <a:rPr lang="ko-KR" altLang="en-US" smtClean="0"/>
              <a:pPr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5"/>
          <p:cNvSpPr txBox="1">
            <a:spLocks/>
          </p:cNvSpPr>
          <p:nvPr userDrawn="1"/>
        </p:nvSpPr>
        <p:spPr>
          <a:xfrm>
            <a:off x="7092280" y="6490544"/>
            <a:ext cx="1928826" cy="250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PF Din Text Cond Pro Medium" pitchFamily="2" charset="0"/>
                <a:ea typeface="Rix고딕 M" pitchFamily="18" charset="-127"/>
              </a:defRPr>
            </a:lvl1pPr>
          </a:lstStyle>
          <a:p>
            <a:pPr algn="r">
              <a:defRPr/>
            </a:pPr>
            <a:fld id="{EC0BB0C5-6955-4F9B-BA60-58E2367A55EF}" type="slidenum">
              <a:rPr lang="ko-KR" altLang="en-US" sz="85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>
                <a:defRPr/>
              </a:pPr>
              <a:t>‹#›</a:t>
            </a:fld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programmingfbf7290.tistory.com/entry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465398" y="2609034"/>
            <a:ext cx="40324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영상처리 프로젝트 최종 발표</a:t>
            </a:r>
            <a:endParaRPr lang="ko-KR" altLang="en-US" sz="4400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64087" y="5337542"/>
            <a:ext cx="34142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2016265182       </a:t>
            </a:r>
            <a:r>
              <a:rPr lang="ko-KR" altLang="en-US" sz="1600" dirty="0" smtClean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이병훈</a:t>
            </a:r>
            <a:endParaRPr lang="ko-KR" altLang="en-US" sz="1600" dirty="0"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82" name="그룹 81"/>
          <p:cNvGrpSpPr/>
          <p:nvPr/>
        </p:nvGrpSpPr>
        <p:grpSpPr>
          <a:xfrm>
            <a:off x="179512" y="188640"/>
            <a:ext cx="8856984" cy="72008"/>
            <a:chOff x="179512" y="188640"/>
            <a:chExt cx="8856984" cy="72008"/>
          </a:xfrm>
        </p:grpSpPr>
        <p:cxnSp>
          <p:nvCxnSpPr>
            <p:cNvPr id="74" name="직선 연결선 73"/>
            <p:cNvCxnSpPr/>
            <p:nvPr/>
          </p:nvCxnSpPr>
          <p:spPr>
            <a:xfrm>
              <a:off x="179512" y="188640"/>
              <a:ext cx="88569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/>
            <p:cNvCxnSpPr/>
            <p:nvPr/>
          </p:nvCxnSpPr>
          <p:spPr>
            <a:xfrm>
              <a:off x="179512" y="260648"/>
              <a:ext cx="885698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그룹 80"/>
          <p:cNvGrpSpPr/>
          <p:nvPr/>
        </p:nvGrpSpPr>
        <p:grpSpPr>
          <a:xfrm>
            <a:off x="179512" y="6597352"/>
            <a:ext cx="8856984" cy="72008"/>
            <a:chOff x="179512" y="6597352"/>
            <a:chExt cx="8856984" cy="72008"/>
          </a:xfrm>
        </p:grpSpPr>
        <p:cxnSp>
          <p:nvCxnSpPr>
            <p:cNvPr id="79" name="직선 연결선 78"/>
            <p:cNvCxnSpPr/>
            <p:nvPr/>
          </p:nvCxnSpPr>
          <p:spPr>
            <a:xfrm>
              <a:off x="179512" y="6669360"/>
              <a:ext cx="88569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179512" y="6597352"/>
              <a:ext cx="885698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/>
          <p:cNvSpPr txBox="1"/>
          <p:nvPr/>
        </p:nvSpPr>
        <p:spPr>
          <a:xfrm>
            <a:off x="5364087" y="5707832"/>
            <a:ext cx="34142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 담당 교수 </a:t>
            </a:r>
            <a:r>
              <a:rPr lang="en-US" altLang="ko-KR" sz="1600" dirty="0" smtClean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: </a:t>
            </a:r>
            <a:r>
              <a:rPr lang="ko-KR" altLang="en-US" sz="1600" dirty="0" smtClean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김상훈 교수님</a:t>
            </a:r>
            <a:endParaRPr lang="ko-KR" altLang="en-US" sz="1600" dirty="0"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1" name="그룹 51"/>
          <p:cNvGrpSpPr/>
          <p:nvPr/>
        </p:nvGrpSpPr>
        <p:grpSpPr>
          <a:xfrm>
            <a:off x="3599157" y="2036681"/>
            <a:ext cx="576064" cy="576064"/>
            <a:chOff x="4499992" y="2204864"/>
            <a:chExt cx="1584176" cy="1584176"/>
          </a:xfrm>
        </p:grpSpPr>
        <p:sp>
          <p:nvSpPr>
            <p:cNvPr id="42" name="타원 41"/>
            <p:cNvSpPr/>
            <p:nvPr/>
          </p:nvSpPr>
          <p:spPr>
            <a:xfrm>
              <a:off x="4499992" y="2204864"/>
              <a:ext cx="1584176" cy="1584176"/>
            </a:xfrm>
            <a:prstGeom prst="ellipse">
              <a:avLst/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sp>
          <p:nvSpPr>
            <p:cNvPr id="43" name="타원 42"/>
            <p:cNvSpPr/>
            <p:nvPr/>
          </p:nvSpPr>
          <p:spPr>
            <a:xfrm>
              <a:off x="4644007" y="2375073"/>
              <a:ext cx="1296144" cy="1296144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grpSp>
          <p:nvGrpSpPr>
            <p:cNvPr id="44" name="그룹 24"/>
            <p:cNvGrpSpPr/>
            <p:nvPr/>
          </p:nvGrpSpPr>
          <p:grpSpPr>
            <a:xfrm>
              <a:off x="4644008" y="2375074"/>
              <a:ext cx="1296144" cy="1296144"/>
              <a:chOff x="4644008" y="2375074"/>
              <a:chExt cx="1296144" cy="1296144"/>
            </a:xfrm>
          </p:grpSpPr>
          <p:cxnSp>
            <p:nvCxnSpPr>
              <p:cNvPr id="48" name="직선 연결선 47"/>
              <p:cNvCxnSpPr>
                <a:stCxn id="43" idx="0"/>
              </p:cNvCxnSpPr>
              <p:nvPr/>
            </p:nvCxnSpPr>
            <p:spPr>
              <a:xfrm>
                <a:off x="5292081" y="2375074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>
                <a:stCxn id="43" idx="2"/>
                <a:endCxn id="43" idx="6"/>
              </p:cNvCxnSpPr>
              <p:nvPr/>
            </p:nvCxnSpPr>
            <p:spPr>
              <a:xfrm>
                <a:off x="4644008" y="3023145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그룹 25"/>
            <p:cNvGrpSpPr/>
            <p:nvPr/>
          </p:nvGrpSpPr>
          <p:grpSpPr>
            <a:xfrm rot="2700000">
              <a:off x="4644008" y="2348880"/>
              <a:ext cx="1296144" cy="1296144"/>
              <a:chOff x="4644008" y="2348880"/>
              <a:chExt cx="1296144" cy="1296144"/>
            </a:xfrm>
          </p:grpSpPr>
          <p:cxnSp>
            <p:nvCxnSpPr>
              <p:cNvPr id="46" name="직선 연결선 45"/>
              <p:cNvCxnSpPr/>
              <p:nvPr/>
            </p:nvCxnSpPr>
            <p:spPr>
              <a:xfrm>
                <a:off x="5292080" y="2348880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/>
              <p:cNvCxnSpPr/>
              <p:nvPr/>
            </p:nvCxnSpPr>
            <p:spPr>
              <a:xfrm>
                <a:off x="4644008" y="2996952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0" name="그룹 51"/>
          <p:cNvGrpSpPr/>
          <p:nvPr/>
        </p:nvGrpSpPr>
        <p:grpSpPr>
          <a:xfrm>
            <a:off x="4788023" y="2046206"/>
            <a:ext cx="576064" cy="576064"/>
            <a:chOff x="4499992" y="2204864"/>
            <a:chExt cx="1584176" cy="1584176"/>
          </a:xfrm>
        </p:grpSpPr>
        <p:sp>
          <p:nvSpPr>
            <p:cNvPr id="51" name="타원 50"/>
            <p:cNvSpPr/>
            <p:nvPr/>
          </p:nvSpPr>
          <p:spPr>
            <a:xfrm>
              <a:off x="4499992" y="2204864"/>
              <a:ext cx="1584176" cy="1584176"/>
            </a:xfrm>
            <a:prstGeom prst="ellipse">
              <a:avLst/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sp>
          <p:nvSpPr>
            <p:cNvPr id="61" name="타원 60"/>
            <p:cNvSpPr/>
            <p:nvPr/>
          </p:nvSpPr>
          <p:spPr>
            <a:xfrm>
              <a:off x="4644007" y="2375073"/>
              <a:ext cx="1296144" cy="1296144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grpSp>
          <p:nvGrpSpPr>
            <p:cNvPr id="62" name="그룹 24"/>
            <p:cNvGrpSpPr/>
            <p:nvPr/>
          </p:nvGrpSpPr>
          <p:grpSpPr>
            <a:xfrm>
              <a:off x="4644008" y="2375074"/>
              <a:ext cx="1296144" cy="1296144"/>
              <a:chOff x="4644008" y="2375074"/>
              <a:chExt cx="1296144" cy="1296144"/>
            </a:xfrm>
          </p:grpSpPr>
          <p:cxnSp>
            <p:nvCxnSpPr>
              <p:cNvPr id="66" name="직선 연결선 65"/>
              <p:cNvCxnSpPr>
                <a:stCxn id="61" idx="0"/>
              </p:cNvCxnSpPr>
              <p:nvPr/>
            </p:nvCxnSpPr>
            <p:spPr>
              <a:xfrm>
                <a:off x="5292081" y="2375074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stCxn id="61" idx="2"/>
                <a:endCxn id="61" idx="6"/>
              </p:cNvCxnSpPr>
              <p:nvPr/>
            </p:nvCxnSpPr>
            <p:spPr>
              <a:xfrm>
                <a:off x="4644008" y="3023145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25"/>
            <p:cNvGrpSpPr/>
            <p:nvPr/>
          </p:nvGrpSpPr>
          <p:grpSpPr>
            <a:xfrm rot="2700000">
              <a:off x="4644008" y="2348880"/>
              <a:ext cx="1296144" cy="1296144"/>
              <a:chOff x="4644008" y="2348880"/>
              <a:chExt cx="1296144" cy="1296144"/>
            </a:xfrm>
          </p:grpSpPr>
          <p:cxnSp>
            <p:nvCxnSpPr>
              <p:cNvPr id="64" name="직선 연결선 63"/>
              <p:cNvCxnSpPr/>
              <p:nvPr/>
            </p:nvCxnSpPr>
            <p:spPr>
              <a:xfrm>
                <a:off x="5292080" y="2348880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/>
              <p:cNvCxnSpPr/>
              <p:nvPr/>
            </p:nvCxnSpPr>
            <p:spPr>
              <a:xfrm>
                <a:off x="4644008" y="2996952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8" name="직사각형 67"/>
          <p:cNvSpPr/>
          <p:nvPr/>
        </p:nvSpPr>
        <p:spPr>
          <a:xfrm>
            <a:off x="4175221" y="2320516"/>
            <a:ext cx="612802" cy="517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2465398" y="4055584"/>
            <a:ext cx="403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특정물체 감지와 추적</a:t>
            </a:r>
            <a:endParaRPr lang="ko-KR" altLang="en-US" sz="2400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1115616" y="414839"/>
            <a:ext cx="41044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코드 설명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5"/>
          <p:cNvSpPr txBox="1">
            <a:spLocks noChangeArrowheads="1"/>
          </p:cNvSpPr>
          <p:nvPr/>
        </p:nvSpPr>
        <p:spPr bwMode="auto">
          <a:xfrm>
            <a:off x="2267744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자사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28" name="TextBox 25"/>
          <p:cNvSpPr txBox="1">
            <a:spLocks noChangeArrowheads="1"/>
          </p:cNvSpPr>
          <p:nvPr/>
        </p:nvSpPr>
        <p:spPr bwMode="auto">
          <a:xfrm>
            <a:off x="5364088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경쟁사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9" name="TextBox 25"/>
          <p:cNvSpPr txBox="1">
            <a:spLocks noChangeArrowheads="1"/>
          </p:cNvSpPr>
          <p:nvPr/>
        </p:nvSpPr>
        <p:spPr bwMode="auto">
          <a:xfrm>
            <a:off x="2195736" y="1057554"/>
            <a:ext cx="410445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-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특정물체 추적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5</a:t>
            </a:r>
            <a:endParaRPr lang="en-US" altLang="ko-KR" sz="8800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645756"/>
            <a:ext cx="7848872" cy="3672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5318164"/>
            <a:ext cx="784887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410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1115616" y="414839"/>
            <a:ext cx="41044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코드 설명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5"/>
          <p:cNvSpPr txBox="1">
            <a:spLocks noChangeArrowheads="1"/>
          </p:cNvSpPr>
          <p:nvPr/>
        </p:nvSpPr>
        <p:spPr bwMode="auto">
          <a:xfrm>
            <a:off x="2267744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자사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28" name="TextBox 25"/>
          <p:cNvSpPr txBox="1">
            <a:spLocks noChangeArrowheads="1"/>
          </p:cNvSpPr>
          <p:nvPr/>
        </p:nvSpPr>
        <p:spPr bwMode="auto">
          <a:xfrm>
            <a:off x="5364088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경쟁사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9" name="TextBox 25"/>
          <p:cNvSpPr txBox="1">
            <a:spLocks noChangeArrowheads="1"/>
          </p:cNvSpPr>
          <p:nvPr/>
        </p:nvSpPr>
        <p:spPr bwMode="auto">
          <a:xfrm>
            <a:off x="2195736" y="1057554"/>
            <a:ext cx="410445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-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특정물체 추적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5</a:t>
            </a:r>
            <a:endParaRPr lang="en-US" altLang="ko-KR" sz="8800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617737"/>
            <a:ext cx="8591550" cy="473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2038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1115616" y="414839"/>
            <a:ext cx="41044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코드 설명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5"/>
          <p:cNvSpPr txBox="1">
            <a:spLocks noChangeArrowheads="1"/>
          </p:cNvSpPr>
          <p:nvPr/>
        </p:nvSpPr>
        <p:spPr bwMode="auto">
          <a:xfrm>
            <a:off x="2267744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자사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28" name="TextBox 25"/>
          <p:cNvSpPr txBox="1">
            <a:spLocks noChangeArrowheads="1"/>
          </p:cNvSpPr>
          <p:nvPr/>
        </p:nvSpPr>
        <p:spPr bwMode="auto">
          <a:xfrm>
            <a:off x="5364088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경쟁사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9" name="TextBox 25"/>
          <p:cNvSpPr txBox="1">
            <a:spLocks noChangeArrowheads="1"/>
          </p:cNvSpPr>
          <p:nvPr/>
        </p:nvSpPr>
        <p:spPr bwMode="auto">
          <a:xfrm>
            <a:off x="2195736" y="1057554"/>
            <a:ext cx="410445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-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특정물체 추적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5</a:t>
            </a:r>
            <a:endParaRPr lang="en-US" altLang="ko-KR" sz="8800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628800"/>
            <a:ext cx="8591550" cy="2232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391980" y="2985918"/>
            <a:ext cx="3456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>
                <a:solidFill>
                  <a:schemeClr val="bg1">
                    <a:lumMod val="95000"/>
                  </a:schemeClr>
                </a:solidFill>
              </a:rPr>
              <a:t>Meanshift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</a:rPr>
              <a:t>기법을 이용한 물체 추적</a:t>
            </a:r>
            <a:endParaRPr lang="ko-KR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4365104"/>
            <a:ext cx="7200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dirty="0" smtClean="0"/>
          </a:p>
          <a:p>
            <a:r>
              <a:rPr lang="en-US" altLang="ko-KR" sz="1400" dirty="0" smtClean="0"/>
              <a:t>Mean-shift </a:t>
            </a:r>
            <a:r>
              <a:rPr lang="ko-KR" altLang="en-US" sz="1400" dirty="0" smtClean="0"/>
              <a:t>알고리즘은 데이터 집합의 밀도분포</a:t>
            </a:r>
            <a:r>
              <a:rPr lang="en-US" altLang="ko-KR" sz="1400" dirty="0" smtClean="0"/>
              <a:t>(</a:t>
            </a:r>
            <a:r>
              <a:rPr lang="ko-KR" altLang="en-US" sz="1400" dirty="0" err="1" smtClean="0"/>
              <a:t>특징점</a:t>
            </a:r>
            <a:r>
              <a:rPr lang="en-US" altLang="ko-KR" sz="1400" dirty="0" smtClean="0"/>
              <a:t>,</a:t>
            </a:r>
            <a:r>
              <a:rPr lang="ko-KR" altLang="en-US" sz="1400" dirty="0" smtClean="0"/>
              <a:t>코너</a:t>
            </a:r>
            <a:r>
              <a:rPr lang="en-US" altLang="ko-KR" sz="1400" dirty="0" smtClean="0"/>
              <a:t>,</a:t>
            </a:r>
            <a:r>
              <a:rPr lang="ko-KR" altLang="en-US" sz="1400" dirty="0" smtClean="0"/>
              <a:t>색상</a:t>
            </a:r>
            <a:r>
              <a:rPr lang="en-US" altLang="ko-KR" sz="1400" dirty="0" smtClean="0"/>
              <a:t>)</a:t>
            </a:r>
            <a:r>
              <a:rPr lang="ko-KR" altLang="en-US" sz="1400" dirty="0" smtClean="0"/>
              <a:t>를 기반으로</a:t>
            </a:r>
            <a:endParaRPr lang="en-US" altLang="ko-KR" sz="1400" dirty="0" smtClean="0"/>
          </a:p>
          <a:p>
            <a:r>
              <a:rPr lang="ko-KR" altLang="en-US" sz="1400" dirty="0" smtClean="0"/>
              <a:t>관심영역</a:t>
            </a:r>
            <a:r>
              <a:rPr lang="en-US" altLang="ko-KR" sz="1400" dirty="0" smtClean="0"/>
              <a:t>(ROI: Region Of Interest) </a:t>
            </a:r>
            <a:r>
              <a:rPr lang="ko-KR" altLang="en-US" sz="1400" dirty="0" smtClean="0"/>
              <a:t>객체를 고속으로 추적하는 알고리즘</a:t>
            </a:r>
            <a:endParaRPr lang="en-US" altLang="ko-KR" sz="1400" dirty="0" smtClean="0"/>
          </a:p>
          <a:p>
            <a:endParaRPr lang="en-US" altLang="ko-KR" sz="1400" dirty="0" smtClean="0"/>
          </a:p>
          <a:p>
            <a:endParaRPr lang="en-US" altLang="ko-KR" sz="1400" dirty="0"/>
          </a:p>
          <a:p>
            <a:r>
              <a:rPr lang="ko-KR" altLang="en-US" sz="1400" dirty="0" smtClean="0"/>
              <a:t>특정 데이터들의 중심</a:t>
            </a:r>
            <a:r>
              <a:rPr lang="en-US" altLang="ko-KR" sz="1400" dirty="0" smtClean="0"/>
              <a:t>(mean)</a:t>
            </a:r>
            <a:r>
              <a:rPr lang="ko-KR" altLang="en-US" sz="1400" dirty="0" smtClean="0"/>
              <a:t>으로 이동</a:t>
            </a:r>
            <a:r>
              <a:rPr lang="en-US" altLang="ko-KR" sz="1400" dirty="0" smtClean="0"/>
              <a:t>(shift)</a:t>
            </a:r>
            <a:r>
              <a:rPr lang="ko-KR" altLang="en-US" sz="1400" dirty="0" smtClean="0"/>
              <a:t>하는 알고리즘</a:t>
            </a:r>
            <a:endParaRPr lang="ko-KR" alt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179512" y="4004950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Mean-shift 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352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755576" y="404664"/>
            <a:ext cx="4104456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 계발 계획</a:t>
            </a:r>
            <a:endParaRPr lang="en-US" altLang="ko-KR" sz="3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6</a:t>
            </a:r>
            <a:endParaRPr lang="en-US" altLang="ko-KR" sz="8800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5145598"/>
              </p:ext>
            </p:extLst>
          </p:nvPr>
        </p:nvGraphicFramePr>
        <p:xfrm>
          <a:off x="328584" y="1644030"/>
          <a:ext cx="8187593" cy="426218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075064"/>
                <a:gridCol w="792088"/>
                <a:gridCol w="936104"/>
                <a:gridCol w="864096"/>
                <a:gridCol w="1008112"/>
                <a:gridCol w="1152128"/>
                <a:gridCol w="1080120"/>
                <a:gridCol w="1279881"/>
              </a:tblGrid>
              <a:tr h="458049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내 용</a:t>
                      </a:r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기          간</a:t>
                      </a:r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</a:tr>
              <a:tr h="3299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11</a:t>
                      </a:r>
                      <a:r>
                        <a:rPr lang="ko-KR" altLang="en-US" sz="1100" dirty="0" smtClean="0"/>
                        <a:t>월</a:t>
                      </a:r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다음_Regular" pitchFamily="2" charset="-127"/>
                        <a:ea typeface="다음_Regular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12</a:t>
                      </a:r>
                      <a:r>
                        <a:rPr lang="ko-KR" altLang="en-US" sz="1100" dirty="0" smtClean="0"/>
                        <a:t>월</a:t>
                      </a:r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다음_Regular" pitchFamily="2" charset="-127"/>
                        <a:ea typeface="다음_Regular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</a:tr>
              <a:tr h="3299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j-lt"/>
                        </a:rPr>
                        <a:t>2</a:t>
                      </a:r>
                      <a:r>
                        <a:rPr lang="ko-KR" altLang="en-US" sz="1100" dirty="0" smtClean="0">
                          <a:latin typeface="+mj-lt"/>
                        </a:rPr>
                        <a:t>주</a:t>
                      </a:r>
                      <a:endParaRPr lang="ko-KR" altLang="en-US" sz="1100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j-lt"/>
                          <a:ea typeface="나눔손글씨 펜" pitchFamily="66" charset="-127"/>
                        </a:rPr>
                        <a:t>3</a:t>
                      </a:r>
                      <a:r>
                        <a:rPr lang="ko-KR" altLang="en-US" sz="1100" dirty="0" smtClean="0">
                          <a:latin typeface="+mj-lt"/>
                          <a:ea typeface="나눔손글씨 펜" pitchFamily="66" charset="-127"/>
                        </a:rPr>
                        <a:t>주</a:t>
                      </a:r>
                      <a:endParaRPr lang="ko-KR" altLang="en-US" sz="1100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j-lt"/>
                          <a:ea typeface="나눔손글씨 펜" pitchFamily="66" charset="-127"/>
                        </a:rPr>
                        <a:t>4</a:t>
                      </a:r>
                      <a:r>
                        <a:rPr lang="ko-KR" altLang="en-US" sz="1100" dirty="0" smtClean="0">
                          <a:latin typeface="+mj-lt"/>
                          <a:ea typeface="나눔손글씨 펜" pitchFamily="66" charset="-127"/>
                        </a:rPr>
                        <a:t>주</a:t>
                      </a:r>
                      <a:endParaRPr lang="ko-KR" altLang="en-US" sz="1100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j-lt"/>
                          <a:ea typeface="나눔손글씨 펜" pitchFamily="66" charset="-127"/>
                        </a:rPr>
                        <a:t>5</a:t>
                      </a:r>
                      <a:r>
                        <a:rPr lang="ko-KR" altLang="en-US" sz="1100" dirty="0" smtClean="0">
                          <a:latin typeface="+mj-lt"/>
                          <a:ea typeface="나눔손글씨 펜" pitchFamily="66" charset="-127"/>
                        </a:rPr>
                        <a:t>주</a:t>
                      </a:r>
                      <a:endParaRPr lang="ko-KR" altLang="en-US" sz="1100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j-lt"/>
                        </a:rPr>
                        <a:t>1</a:t>
                      </a:r>
                      <a:r>
                        <a:rPr lang="ko-KR" altLang="en-US" sz="1100" dirty="0" smtClean="0">
                          <a:latin typeface="+mj-lt"/>
                        </a:rPr>
                        <a:t>주</a:t>
                      </a:r>
                      <a:endParaRPr lang="ko-KR" altLang="en-US" sz="1100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j-lt"/>
                        </a:rPr>
                        <a:t>2</a:t>
                      </a:r>
                      <a:r>
                        <a:rPr lang="ko-KR" altLang="en-US" sz="1100" dirty="0" smtClean="0">
                          <a:latin typeface="+mj-lt"/>
                        </a:rPr>
                        <a:t>주</a:t>
                      </a:r>
                      <a:endParaRPr lang="ko-KR" altLang="en-US" sz="1100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j-lt"/>
                          <a:ea typeface="나눔손글씨 펜" pitchFamily="66" charset="-127"/>
                        </a:rPr>
                        <a:t>3</a:t>
                      </a:r>
                      <a:r>
                        <a:rPr lang="ko-KR" altLang="en-US" sz="1100" dirty="0" smtClean="0">
                          <a:latin typeface="+mj-lt"/>
                          <a:ea typeface="나눔손글씨 펜" pitchFamily="66" charset="-127"/>
                        </a:rPr>
                        <a:t>주</a:t>
                      </a:r>
                      <a:endParaRPr lang="ko-KR" altLang="en-US" sz="1100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</a:tr>
              <a:tr h="5326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latin typeface="+mj-lt"/>
                        </a:rPr>
                        <a:t>작품선정</a:t>
                      </a:r>
                      <a:endParaRPr lang="ko-KR" altLang="en-US" sz="1100" b="1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</a:tr>
              <a:tr h="4944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latin typeface="+mj-lt"/>
                          <a:ea typeface="나눔손글씨 펜" pitchFamily="66" charset="-127"/>
                        </a:rPr>
                        <a:t>기본개념 공부</a:t>
                      </a:r>
                      <a:endParaRPr lang="ko-KR" altLang="en-US" sz="1100" b="1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latin typeface="+mj-lt"/>
                          <a:ea typeface="나눔손글씨 펜" pitchFamily="66" charset="-127"/>
                        </a:rPr>
                        <a:t> 기본 영상 출력</a:t>
                      </a:r>
                      <a:endParaRPr lang="ko-KR" altLang="en-US" sz="1100" b="1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</a:tr>
              <a:tr h="5040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latin typeface="+mj-lt"/>
                          <a:ea typeface="나눔손글씨 펜" pitchFamily="66" charset="-127"/>
                        </a:rPr>
                        <a:t>물체 감지</a:t>
                      </a:r>
                      <a:endParaRPr lang="ko-KR" altLang="en-US" sz="1100" b="1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</a:tr>
              <a:tr h="4936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latin typeface="+mj-lt"/>
                          <a:ea typeface="나눔손글씨 펜" pitchFamily="66" charset="-127"/>
                        </a:rPr>
                        <a:t>물체 추적</a:t>
                      </a:r>
                      <a:endParaRPr lang="ko-KR" altLang="en-US" sz="1100" b="1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</a:tr>
              <a:tr h="543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latin typeface="+mj-lt"/>
                          <a:ea typeface="나눔손글씨 펜" pitchFamily="66" charset="-127"/>
                        </a:rPr>
                        <a:t>작품 완성</a:t>
                      </a:r>
                      <a:endParaRPr lang="ko-KR" altLang="en-US" sz="1100" b="1" dirty="0">
                        <a:latin typeface="+mj-lt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손글씨 펜" pitchFamily="66" charset="-127"/>
                        <a:ea typeface="나눔손글씨 펜" pitchFamily="66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7" name="오른쪽 화살표 16"/>
          <p:cNvSpPr/>
          <p:nvPr/>
        </p:nvSpPr>
        <p:spPr>
          <a:xfrm>
            <a:off x="1403648" y="2946859"/>
            <a:ext cx="1296144" cy="216024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화살표 22"/>
          <p:cNvSpPr/>
          <p:nvPr/>
        </p:nvSpPr>
        <p:spPr>
          <a:xfrm>
            <a:off x="2195735" y="3429000"/>
            <a:ext cx="2447777" cy="21602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오른쪽 화살표 23"/>
          <p:cNvSpPr/>
          <p:nvPr/>
        </p:nvSpPr>
        <p:spPr>
          <a:xfrm>
            <a:off x="3131840" y="4005064"/>
            <a:ext cx="864096" cy="21602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오른쪽 화살표 24"/>
          <p:cNvSpPr/>
          <p:nvPr/>
        </p:nvSpPr>
        <p:spPr>
          <a:xfrm>
            <a:off x="3563888" y="4490789"/>
            <a:ext cx="1656184" cy="216024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오른쪽 화살표 25"/>
          <p:cNvSpPr/>
          <p:nvPr/>
        </p:nvSpPr>
        <p:spPr>
          <a:xfrm>
            <a:off x="4427983" y="4960193"/>
            <a:ext cx="2808313" cy="288032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오른쪽 화살표 31"/>
          <p:cNvSpPr/>
          <p:nvPr/>
        </p:nvSpPr>
        <p:spPr>
          <a:xfrm>
            <a:off x="6156176" y="5517232"/>
            <a:ext cx="2376264" cy="228724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1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3" grpId="0" animBg="1"/>
      <p:bldP spid="24" grpId="0" animBg="1"/>
      <p:bldP spid="25" grpId="0" animBg="1"/>
      <p:bldP spid="26" grpId="0" animBg="1"/>
      <p:bldP spid="3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755576" y="404664"/>
            <a:ext cx="4104456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 참고 자료</a:t>
            </a:r>
            <a:endParaRPr lang="en-US" altLang="ko-KR" sz="3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7</a:t>
            </a:r>
            <a:endParaRPr lang="en-US" altLang="ko-KR" sz="8800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627784" y="3458229"/>
            <a:ext cx="33342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http://techlog.gurucat.net/146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49430" y="3458229"/>
            <a:ext cx="225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Mean-shift</a:t>
            </a:r>
            <a:r>
              <a:rPr lang="ko-KR" altLang="en-US" dirty="0" smtClean="0"/>
              <a:t>알고리즘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2699792" y="403429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hlinkClick r:id="rId2"/>
              </a:rPr>
              <a:t>http://programmingfbf7290.tistory.com/entry</a:t>
            </a:r>
            <a:r>
              <a:rPr lang="en-US" altLang="ko-KR" dirty="0" smtClean="0">
                <a:hlinkClick r:id="rId2"/>
              </a:rPr>
              <a:t>/</a:t>
            </a:r>
            <a:r>
              <a:rPr lang="ko-KR" altLang="en-US" dirty="0" smtClean="0"/>
              <a:t>영상의</a:t>
            </a:r>
            <a:r>
              <a:rPr lang="en-US" altLang="ko-KR" dirty="0" smtClean="0"/>
              <a:t>-</a:t>
            </a:r>
            <a:r>
              <a:rPr lang="ko-KR" altLang="en-US" dirty="0" err="1" smtClean="0"/>
              <a:t>모폴로지</a:t>
            </a:r>
            <a:r>
              <a:rPr lang="en-US" altLang="ko-KR" dirty="0" smtClean="0"/>
              <a:t>-</a:t>
            </a:r>
            <a:r>
              <a:rPr lang="ko-KR" altLang="en-US" dirty="0" smtClean="0"/>
              <a:t>처리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10431" y="4172792"/>
            <a:ext cx="225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모폴로지</a:t>
            </a:r>
            <a:r>
              <a:rPr lang="ko-KR" altLang="en-US" dirty="0" smtClean="0"/>
              <a:t> 열림</a:t>
            </a:r>
            <a:r>
              <a:rPr lang="en-US" altLang="ko-KR" dirty="0" smtClean="0"/>
              <a:t>,</a:t>
            </a:r>
            <a:r>
              <a:rPr lang="ko-KR" altLang="en-US" dirty="0" smtClean="0"/>
              <a:t>닫힘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2699792" y="4754373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https://docs.opencv.org/2.4/modules/video/doc/motion_analysis_and_object_tracking.html?highlight=meanshift#cv2.meanShift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78855" y="4985205"/>
            <a:ext cx="225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Mean-shift </a:t>
            </a:r>
            <a:r>
              <a:rPr lang="ko-KR" altLang="en-US" dirty="0" smtClean="0"/>
              <a:t>참조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2722290" y="2479239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http://blog.daum.net/_blog/BlogTypeView.do?blogid=0e74D&amp;articleno=742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19956" y="2617738"/>
            <a:ext cx="225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HSV </a:t>
            </a:r>
            <a:r>
              <a:rPr lang="ko-KR" altLang="en-US" dirty="0" err="1" smtClean="0"/>
              <a:t>색공간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478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987824" y="2875583"/>
            <a:ext cx="3096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Q &amp; A</a:t>
            </a:r>
            <a:endParaRPr lang="ko-KR" altLang="en-US" sz="7200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grpSp>
        <p:nvGrpSpPr>
          <p:cNvPr id="2" name="그룹 51"/>
          <p:cNvGrpSpPr/>
          <p:nvPr/>
        </p:nvGrpSpPr>
        <p:grpSpPr>
          <a:xfrm>
            <a:off x="3599158" y="2203321"/>
            <a:ext cx="576064" cy="576064"/>
            <a:chOff x="4499992" y="2204864"/>
            <a:chExt cx="1584176" cy="1584176"/>
          </a:xfrm>
        </p:grpSpPr>
        <p:sp>
          <p:nvSpPr>
            <p:cNvPr id="53" name="타원 52"/>
            <p:cNvSpPr/>
            <p:nvPr/>
          </p:nvSpPr>
          <p:spPr>
            <a:xfrm>
              <a:off x="4499992" y="2204864"/>
              <a:ext cx="1584176" cy="1584176"/>
            </a:xfrm>
            <a:prstGeom prst="ellipse">
              <a:avLst/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sp>
          <p:nvSpPr>
            <p:cNvPr id="54" name="타원 53"/>
            <p:cNvSpPr/>
            <p:nvPr/>
          </p:nvSpPr>
          <p:spPr>
            <a:xfrm>
              <a:off x="4644007" y="2375073"/>
              <a:ext cx="1296144" cy="1296144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grpSp>
          <p:nvGrpSpPr>
            <p:cNvPr id="3" name="그룹 24"/>
            <p:cNvGrpSpPr/>
            <p:nvPr/>
          </p:nvGrpSpPr>
          <p:grpSpPr>
            <a:xfrm>
              <a:off x="4644008" y="2375074"/>
              <a:ext cx="1296144" cy="1296144"/>
              <a:chOff x="4644008" y="2375074"/>
              <a:chExt cx="1296144" cy="1296144"/>
            </a:xfrm>
          </p:grpSpPr>
          <p:cxnSp>
            <p:nvCxnSpPr>
              <p:cNvPr id="59" name="직선 연결선 58"/>
              <p:cNvCxnSpPr>
                <a:stCxn id="54" idx="0"/>
              </p:cNvCxnSpPr>
              <p:nvPr/>
            </p:nvCxnSpPr>
            <p:spPr>
              <a:xfrm>
                <a:off x="5292081" y="2375074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>
                <a:stCxn id="54" idx="2"/>
                <a:endCxn id="54" idx="6"/>
              </p:cNvCxnSpPr>
              <p:nvPr/>
            </p:nvCxnSpPr>
            <p:spPr>
              <a:xfrm>
                <a:off x="4644008" y="3023145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25"/>
            <p:cNvGrpSpPr/>
            <p:nvPr/>
          </p:nvGrpSpPr>
          <p:grpSpPr>
            <a:xfrm rot="2700000">
              <a:off x="4644008" y="2348880"/>
              <a:ext cx="1296144" cy="1296144"/>
              <a:chOff x="4644008" y="2348880"/>
              <a:chExt cx="1296144" cy="1296144"/>
            </a:xfrm>
          </p:grpSpPr>
          <p:cxnSp>
            <p:nvCxnSpPr>
              <p:cNvPr id="57" name="직선 연결선 56"/>
              <p:cNvCxnSpPr/>
              <p:nvPr/>
            </p:nvCxnSpPr>
            <p:spPr>
              <a:xfrm>
                <a:off x="5292080" y="2348880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/>
              <p:cNvCxnSpPr/>
              <p:nvPr/>
            </p:nvCxnSpPr>
            <p:spPr>
              <a:xfrm>
                <a:off x="4644008" y="2996952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" name="그룹 81"/>
          <p:cNvGrpSpPr/>
          <p:nvPr/>
        </p:nvGrpSpPr>
        <p:grpSpPr>
          <a:xfrm>
            <a:off x="179512" y="188640"/>
            <a:ext cx="8856984" cy="72008"/>
            <a:chOff x="179512" y="188640"/>
            <a:chExt cx="8856984" cy="72008"/>
          </a:xfrm>
        </p:grpSpPr>
        <p:cxnSp>
          <p:nvCxnSpPr>
            <p:cNvPr id="74" name="직선 연결선 73"/>
            <p:cNvCxnSpPr/>
            <p:nvPr/>
          </p:nvCxnSpPr>
          <p:spPr>
            <a:xfrm>
              <a:off x="179512" y="188640"/>
              <a:ext cx="88569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/>
            <p:cNvCxnSpPr/>
            <p:nvPr/>
          </p:nvCxnSpPr>
          <p:spPr>
            <a:xfrm>
              <a:off x="179512" y="260648"/>
              <a:ext cx="885698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그룹 80"/>
          <p:cNvGrpSpPr/>
          <p:nvPr/>
        </p:nvGrpSpPr>
        <p:grpSpPr>
          <a:xfrm>
            <a:off x="179512" y="6597352"/>
            <a:ext cx="8856984" cy="72008"/>
            <a:chOff x="179512" y="6597352"/>
            <a:chExt cx="8856984" cy="72008"/>
          </a:xfrm>
        </p:grpSpPr>
        <p:cxnSp>
          <p:nvCxnSpPr>
            <p:cNvPr id="79" name="직선 연결선 78"/>
            <p:cNvCxnSpPr/>
            <p:nvPr/>
          </p:nvCxnSpPr>
          <p:spPr>
            <a:xfrm>
              <a:off x="179512" y="6669360"/>
              <a:ext cx="88569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179512" y="6597352"/>
              <a:ext cx="885698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51"/>
          <p:cNvGrpSpPr/>
          <p:nvPr/>
        </p:nvGrpSpPr>
        <p:grpSpPr>
          <a:xfrm>
            <a:off x="4788024" y="2212846"/>
            <a:ext cx="576064" cy="576064"/>
            <a:chOff x="4499992" y="2204864"/>
            <a:chExt cx="1584176" cy="1584176"/>
          </a:xfrm>
        </p:grpSpPr>
        <p:sp>
          <p:nvSpPr>
            <p:cNvPr id="22" name="타원 21"/>
            <p:cNvSpPr/>
            <p:nvPr/>
          </p:nvSpPr>
          <p:spPr>
            <a:xfrm>
              <a:off x="4499992" y="2204864"/>
              <a:ext cx="1584176" cy="1584176"/>
            </a:xfrm>
            <a:prstGeom prst="ellipse">
              <a:avLst/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4644007" y="2375073"/>
              <a:ext cx="1296144" cy="1296144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grpSp>
          <p:nvGrpSpPr>
            <p:cNvPr id="24" name="그룹 24"/>
            <p:cNvGrpSpPr/>
            <p:nvPr/>
          </p:nvGrpSpPr>
          <p:grpSpPr>
            <a:xfrm>
              <a:off x="4644008" y="2375074"/>
              <a:ext cx="1296144" cy="1296144"/>
              <a:chOff x="4644008" y="2375074"/>
              <a:chExt cx="1296144" cy="1296144"/>
            </a:xfrm>
          </p:grpSpPr>
          <p:cxnSp>
            <p:nvCxnSpPr>
              <p:cNvPr id="28" name="직선 연결선 27"/>
              <p:cNvCxnSpPr>
                <a:stCxn id="23" idx="0"/>
              </p:cNvCxnSpPr>
              <p:nvPr/>
            </p:nvCxnSpPr>
            <p:spPr>
              <a:xfrm>
                <a:off x="5292081" y="2375074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stCxn id="23" idx="2"/>
                <a:endCxn id="23" idx="6"/>
              </p:cNvCxnSpPr>
              <p:nvPr/>
            </p:nvCxnSpPr>
            <p:spPr>
              <a:xfrm>
                <a:off x="4644008" y="3023145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그룹 25"/>
            <p:cNvGrpSpPr/>
            <p:nvPr/>
          </p:nvGrpSpPr>
          <p:grpSpPr>
            <a:xfrm rot="2700000">
              <a:off x="4644008" y="2348880"/>
              <a:ext cx="1296144" cy="1296144"/>
              <a:chOff x="4644008" y="2348880"/>
              <a:chExt cx="1296144" cy="1296144"/>
            </a:xfrm>
          </p:grpSpPr>
          <p:cxnSp>
            <p:nvCxnSpPr>
              <p:cNvPr id="26" name="직선 연결선 25"/>
              <p:cNvCxnSpPr/>
              <p:nvPr/>
            </p:nvCxnSpPr>
            <p:spPr>
              <a:xfrm>
                <a:off x="5292080" y="2348880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/>
              <p:nvPr/>
            </p:nvCxnSpPr>
            <p:spPr>
              <a:xfrm>
                <a:off x="4644008" y="2996952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직사각형 6"/>
          <p:cNvSpPr/>
          <p:nvPr/>
        </p:nvSpPr>
        <p:spPr>
          <a:xfrm>
            <a:off x="4175222" y="2487156"/>
            <a:ext cx="612802" cy="517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987824" y="2875583"/>
            <a:ext cx="30963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감사합니다</a:t>
            </a:r>
            <a:r>
              <a:rPr lang="en-US" altLang="ko-KR" sz="44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.</a:t>
            </a:r>
            <a:endParaRPr lang="ko-KR" altLang="en-US" sz="4400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grpSp>
        <p:nvGrpSpPr>
          <p:cNvPr id="5" name="그룹 81"/>
          <p:cNvGrpSpPr/>
          <p:nvPr/>
        </p:nvGrpSpPr>
        <p:grpSpPr>
          <a:xfrm>
            <a:off x="179512" y="188640"/>
            <a:ext cx="8856984" cy="72008"/>
            <a:chOff x="179512" y="188640"/>
            <a:chExt cx="8856984" cy="72008"/>
          </a:xfrm>
        </p:grpSpPr>
        <p:cxnSp>
          <p:nvCxnSpPr>
            <p:cNvPr id="74" name="직선 연결선 73"/>
            <p:cNvCxnSpPr/>
            <p:nvPr/>
          </p:nvCxnSpPr>
          <p:spPr>
            <a:xfrm>
              <a:off x="179512" y="188640"/>
              <a:ext cx="88569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/>
            <p:cNvCxnSpPr/>
            <p:nvPr/>
          </p:nvCxnSpPr>
          <p:spPr>
            <a:xfrm>
              <a:off x="179512" y="260648"/>
              <a:ext cx="885698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그룹 80"/>
          <p:cNvGrpSpPr/>
          <p:nvPr/>
        </p:nvGrpSpPr>
        <p:grpSpPr>
          <a:xfrm>
            <a:off x="179512" y="6597352"/>
            <a:ext cx="8856984" cy="72008"/>
            <a:chOff x="179512" y="6597352"/>
            <a:chExt cx="8856984" cy="72008"/>
          </a:xfrm>
        </p:grpSpPr>
        <p:cxnSp>
          <p:nvCxnSpPr>
            <p:cNvPr id="79" name="직선 연결선 78"/>
            <p:cNvCxnSpPr/>
            <p:nvPr/>
          </p:nvCxnSpPr>
          <p:spPr>
            <a:xfrm>
              <a:off x="179512" y="6669360"/>
              <a:ext cx="88569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179512" y="6597352"/>
              <a:ext cx="885698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그룹 51"/>
          <p:cNvGrpSpPr/>
          <p:nvPr/>
        </p:nvGrpSpPr>
        <p:grpSpPr>
          <a:xfrm>
            <a:off x="3599158" y="2203321"/>
            <a:ext cx="576064" cy="576064"/>
            <a:chOff x="4499992" y="2204864"/>
            <a:chExt cx="1584176" cy="1584176"/>
          </a:xfrm>
        </p:grpSpPr>
        <p:sp>
          <p:nvSpPr>
            <p:cNvPr id="66" name="타원 65"/>
            <p:cNvSpPr/>
            <p:nvPr/>
          </p:nvSpPr>
          <p:spPr>
            <a:xfrm>
              <a:off x="4499992" y="2204864"/>
              <a:ext cx="1584176" cy="1584176"/>
            </a:xfrm>
            <a:prstGeom prst="ellipse">
              <a:avLst/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sp>
          <p:nvSpPr>
            <p:cNvPr id="67" name="타원 66"/>
            <p:cNvSpPr/>
            <p:nvPr/>
          </p:nvSpPr>
          <p:spPr>
            <a:xfrm>
              <a:off x="4644007" y="2375073"/>
              <a:ext cx="1296144" cy="1296144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grpSp>
          <p:nvGrpSpPr>
            <p:cNvPr id="68" name="그룹 24"/>
            <p:cNvGrpSpPr/>
            <p:nvPr/>
          </p:nvGrpSpPr>
          <p:grpSpPr>
            <a:xfrm>
              <a:off x="4644008" y="2375074"/>
              <a:ext cx="1296144" cy="1296144"/>
              <a:chOff x="4644008" y="2375074"/>
              <a:chExt cx="1296144" cy="1296144"/>
            </a:xfrm>
          </p:grpSpPr>
          <p:cxnSp>
            <p:nvCxnSpPr>
              <p:cNvPr id="72" name="직선 연결선 71"/>
              <p:cNvCxnSpPr>
                <a:stCxn id="67" idx="0"/>
              </p:cNvCxnSpPr>
              <p:nvPr/>
            </p:nvCxnSpPr>
            <p:spPr>
              <a:xfrm>
                <a:off x="5292081" y="2375074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직선 연결선 72"/>
              <p:cNvCxnSpPr>
                <a:stCxn id="67" idx="2"/>
                <a:endCxn id="67" idx="6"/>
              </p:cNvCxnSpPr>
              <p:nvPr/>
            </p:nvCxnSpPr>
            <p:spPr>
              <a:xfrm>
                <a:off x="4644008" y="3023145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그룹 25"/>
            <p:cNvGrpSpPr/>
            <p:nvPr/>
          </p:nvGrpSpPr>
          <p:grpSpPr>
            <a:xfrm rot="2700000">
              <a:off x="4644008" y="2348880"/>
              <a:ext cx="1296144" cy="1296144"/>
              <a:chOff x="4644008" y="2348880"/>
              <a:chExt cx="1296144" cy="1296144"/>
            </a:xfrm>
          </p:grpSpPr>
          <p:cxnSp>
            <p:nvCxnSpPr>
              <p:cNvPr id="70" name="직선 연결선 69"/>
              <p:cNvCxnSpPr/>
              <p:nvPr/>
            </p:nvCxnSpPr>
            <p:spPr>
              <a:xfrm>
                <a:off x="5292080" y="2348880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/>
              <p:cNvCxnSpPr/>
              <p:nvPr/>
            </p:nvCxnSpPr>
            <p:spPr>
              <a:xfrm>
                <a:off x="4644008" y="2996952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5" name="그룹 51"/>
          <p:cNvGrpSpPr/>
          <p:nvPr/>
        </p:nvGrpSpPr>
        <p:grpSpPr>
          <a:xfrm>
            <a:off x="4788024" y="2212846"/>
            <a:ext cx="576064" cy="576064"/>
            <a:chOff x="4499992" y="2204864"/>
            <a:chExt cx="1584176" cy="1584176"/>
          </a:xfrm>
        </p:grpSpPr>
        <p:sp>
          <p:nvSpPr>
            <p:cNvPr id="76" name="타원 75"/>
            <p:cNvSpPr/>
            <p:nvPr/>
          </p:nvSpPr>
          <p:spPr>
            <a:xfrm>
              <a:off x="4499992" y="2204864"/>
              <a:ext cx="1584176" cy="1584176"/>
            </a:xfrm>
            <a:prstGeom prst="ellipse">
              <a:avLst/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sp>
          <p:nvSpPr>
            <p:cNvPr id="77" name="타원 76"/>
            <p:cNvSpPr/>
            <p:nvPr/>
          </p:nvSpPr>
          <p:spPr>
            <a:xfrm>
              <a:off x="4644007" y="2375073"/>
              <a:ext cx="1296144" cy="1296144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grpSp>
          <p:nvGrpSpPr>
            <p:cNvPr id="81" name="그룹 24"/>
            <p:cNvGrpSpPr/>
            <p:nvPr/>
          </p:nvGrpSpPr>
          <p:grpSpPr>
            <a:xfrm>
              <a:off x="4644008" y="2375074"/>
              <a:ext cx="1296144" cy="1296144"/>
              <a:chOff x="4644008" y="2375074"/>
              <a:chExt cx="1296144" cy="1296144"/>
            </a:xfrm>
          </p:grpSpPr>
          <p:cxnSp>
            <p:nvCxnSpPr>
              <p:cNvPr id="85" name="직선 연결선 84"/>
              <p:cNvCxnSpPr>
                <a:stCxn id="77" idx="0"/>
              </p:cNvCxnSpPr>
              <p:nvPr/>
            </p:nvCxnSpPr>
            <p:spPr>
              <a:xfrm>
                <a:off x="5292081" y="2375074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직선 연결선 85"/>
              <p:cNvCxnSpPr>
                <a:stCxn id="77" idx="2"/>
                <a:endCxn id="77" idx="6"/>
              </p:cNvCxnSpPr>
              <p:nvPr/>
            </p:nvCxnSpPr>
            <p:spPr>
              <a:xfrm>
                <a:off x="4644008" y="3023145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그룹 25"/>
            <p:cNvGrpSpPr/>
            <p:nvPr/>
          </p:nvGrpSpPr>
          <p:grpSpPr>
            <a:xfrm rot="2700000">
              <a:off x="4644008" y="2348880"/>
              <a:ext cx="1296144" cy="1296144"/>
              <a:chOff x="4644008" y="2348880"/>
              <a:chExt cx="1296144" cy="1296144"/>
            </a:xfrm>
          </p:grpSpPr>
          <p:cxnSp>
            <p:nvCxnSpPr>
              <p:cNvPr id="83" name="직선 연결선 82"/>
              <p:cNvCxnSpPr/>
              <p:nvPr/>
            </p:nvCxnSpPr>
            <p:spPr>
              <a:xfrm>
                <a:off x="5292080" y="2348880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직선 연결선 83"/>
              <p:cNvCxnSpPr/>
              <p:nvPr/>
            </p:nvCxnSpPr>
            <p:spPr>
              <a:xfrm>
                <a:off x="4644008" y="2996952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7" name="직사각형 86"/>
          <p:cNvSpPr/>
          <p:nvPr/>
        </p:nvSpPr>
        <p:spPr>
          <a:xfrm>
            <a:off x="4175222" y="2487156"/>
            <a:ext cx="612802" cy="517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78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251520" y="260648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INDEX.</a:t>
            </a:r>
            <a:endParaRPr lang="ko-KR" altLang="en-US" sz="3600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8926" y="2392904"/>
            <a:ext cx="1152128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선정</a:t>
            </a:r>
            <a:endParaRPr lang="en-US" altLang="ko-KR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동기</a:t>
            </a:r>
            <a:endParaRPr lang="en-US" altLang="ko-KR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2988316" y="2200464"/>
            <a:ext cx="1152128" cy="150810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영상</a:t>
            </a:r>
            <a:endParaRPr lang="en-US" altLang="ko-KR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처리</a:t>
            </a:r>
            <a:endParaRPr lang="en-US" altLang="ko-KR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Map</a:t>
            </a:r>
            <a:r>
              <a:rPr lang="ko-KR" altLang="en-US" sz="36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 </a:t>
            </a:r>
          </a:p>
        </p:txBody>
      </p:sp>
      <p:cxnSp>
        <p:nvCxnSpPr>
          <p:cNvPr id="198" name="직선 연결선 197"/>
          <p:cNvCxnSpPr/>
          <p:nvPr/>
        </p:nvCxnSpPr>
        <p:spPr>
          <a:xfrm>
            <a:off x="1060934" y="2085023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연결선 199"/>
          <p:cNvCxnSpPr/>
          <p:nvPr/>
        </p:nvCxnSpPr>
        <p:spPr>
          <a:xfrm>
            <a:off x="1060934" y="3717032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직선 연결선 200"/>
          <p:cNvCxnSpPr/>
          <p:nvPr/>
        </p:nvCxnSpPr>
        <p:spPr>
          <a:xfrm>
            <a:off x="3077158" y="2085023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직선 연결선 201"/>
          <p:cNvCxnSpPr/>
          <p:nvPr/>
        </p:nvCxnSpPr>
        <p:spPr>
          <a:xfrm>
            <a:off x="3059832" y="3717032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연결선 206"/>
          <p:cNvCxnSpPr/>
          <p:nvPr/>
        </p:nvCxnSpPr>
        <p:spPr>
          <a:xfrm>
            <a:off x="1060934" y="3673599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/>
          <p:cNvCxnSpPr/>
          <p:nvPr/>
        </p:nvCxnSpPr>
        <p:spPr>
          <a:xfrm>
            <a:off x="3059832" y="3673599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/>
          <p:cNvCxnSpPr/>
          <p:nvPr/>
        </p:nvCxnSpPr>
        <p:spPr>
          <a:xfrm>
            <a:off x="1060934" y="2147506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연결선 211"/>
          <p:cNvCxnSpPr/>
          <p:nvPr/>
        </p:nvCxnSpPr>
        <p:spPr>
          <a:xfrm>
            <a:off x="3077158" y="2147506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TextBox 216"/>
          <p:cNvSpPr txBox="1"/>
          <p:nvPr/>
        </p:nvSpPr>
        <p:spPr>
          <a:xfrm>
            <a:off x="988926" y="1687116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1</a:t>
            </a:r>
          </a:p>
        </p:txBody>
      </p:sp>
      <p:sp>
        <p:nvSpPr>
          <p:cNvPr id="218" name="TextBox 217"/>
          <p:cNvSpPr txBox="1"/>
          <p:nvPr/>
        </p:nvSpPr>
        <p:spPr>
          <a:xfrm>
            <a:off x="3005270" y="1687116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2</a:t>
            </a:r>
            <a:endParaRPr lang="ko-KR" altLang="en-US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969400" y="2177461"/>
            <a:ext cx="1152128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알고</a:t>
            </a:r>
            <a:endParaRPr lang="en-US" altLang="ko-KR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  <a:p>
            <a:r>
              <a:rPr lang="ko-KR" altLang="en-US" sz="2800" dirty="0" err="1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리</a:t>
            </a:r>
            <a:r>
              <a:rPr lang="ko-KR" altLang="en-US" sz="2800" dirty="0" err="1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즘</a:t>
            </a:r>
            <a:endParaRPr lang="ko-KR" altLang="en-US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8" name="직선 연결선 47"/>
          <p:cNvCxnSpPr/>
          <p:nvPr/>
        </p:nvCxnSpPr>
        <p:spPr>
          <a:xfrm>
            <a:off x="5058242" y="2062020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>
            <a:off x="5040916" y="3694029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>
            <a:off x="5040916" y="3650596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>
            <a:off x="5058242" y="2124503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4986354" y="1664113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3</a:t>
            </a:r>
            <a:endParaRPr lang="ko-KR" altLang="en-US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75326" y="2177461"/>
            <a:ext cx="1152128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출력 </a:t>
            </a:r>
            <a:endParaRPr lang="en-US" altLang="ko-KR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결</a:t>
            </a:r>
            <a:r>
              <a:rPr lang="ko-KR" altLang="en-US" sz="2800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과</a:t>
            </a:r>
            <a:endParaRPr lang="ko-KR" altLang="en-US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62" name="직선 연결선 61"/>
          <p:cNvCxnSpPr/>
          <p:nvPr/>
        </p:nvCxnSpPr>
        <p:spPr>
          <a:xfrm>
            <a:off x="7164168" y="2062020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/>
          <p:cNvCxnSpPr/>
          <p:nvPr/>
        </p:nvCxnSpPr>
        <p:spPr>
          <a:xfrm>
            <a:off x="7146842" y="3694029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>
            <a:off x="7146842" y="3650596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/>
          <p:cNvCxnSpPr/>
          <p:nvPr/>
        </p:nvCxnSpPr>
        <p:spPr>
          <a:xfrm>
            <a:off x="7164168" y="2124503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7092280" y="1664113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4</a:t>
            </a:r>
            <a:endParaRPr lang="ko-KR" altLang="en-US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923608" y="4869740"/>
            <a:ext cx="1152128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코드</a:t>
            </a:r>
            <a:endParaRPr lang="en-US" altLang="ko-KR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설</a:t>
            </a:r>
            <a:r>
              <a:rPr lang="ko-KR" altLang="en-US" sz="2800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명</a:t>
            </a:r>
            <a:endParaRPr lang="ko-KR" altLang="en-US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68" name="직선 연결선 67"/>
          <p:cNvCxnSpPr/>
          <p:nvPr/>
        </p:nvCxnSpPr>
        <p:spPr>
          <a:xfrm>
            <a:off x="2012450" y="4618995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/>
          <p:nvPr/>
        </p:nvCxnSpPr>
        <p:spPr>
          <a:xfrm>
            <a:off x="1995124" y="6251004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/>
          <p:cNvCxnSpPr/>
          <p:nvPr/>
        </p:nvCxnSpPr>
        <p:spPr>
          <a:xfrm>
            <a:off x="1995124" y="6207571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/>
          <p:cNvCxnSpPr/>
          <p:nvPr/>
        </p:nvCxnSpPr>
        <p:spPr>
          <a:xfrm>
            <a:off x="2012450" y="4681478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1940562" y="4221088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5</a:t>
            </a:r>
            <a:endParaRPr lang="ko-KR" altLang="en-US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4071206" y="4880778"/>
            <a:ext cx="1152128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계발</a:t>
            </a:r>
            <a:endParaRPr lang="en-US" altLang="ko-KR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일</a:t>
            </a:r>
            <a:r>
              <a:rPr lang="ko-KR" altLang="en-US" sz="2800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정</a:t>
            </a:r>
            <a:endParaRPr lang="ko-KR" altLang="en-US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74" name="직선 연결선 73"/>
          <p:cNvCxnSpPr/>
          <p:nvPr/>
        </p:nvCxnSpPr>
        <p:spPr>
          <a:xfrm>
            <a:off x="4139832" y="4630033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/>
          <p:cNvCxnSpPr/>
          <p:nvPr/>
        </p:nvCxnSpPr>
        <p:spPr>
          <a:xfrm>
            <a:off x="4122506" y="6262042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/>
          <p:cNvCxnSpPr/>
          <p:nvPr/>
        </p:nvCxnSpPr>
        <p:spPr>
          <a:xfrm>
            <a:off x="4122506" y="6218609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/>
          <p:cNvCxnSpPr/>
          <p:nvPr/>
        </p:nvCxnSpPr>
        <p:spPr>
          <a:xfrm>
            <a:off x="4139832" y="4692516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4067944" y="4232126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6</a:t>
            </a:r>
            <a:endParaRPr lang="ko-KR" altLang="en-US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156176" y="4880778"/>
            <a:ext cx="1152128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참고 </a:t>
            </a:r>
            <a:endParaRPr lang="en-US" altLang="ko-KR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자</a:t>
            </a:r>
            <a:r>
              <a:rPr lang="ko-KR" altLang="en-US" sz="2800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료</a:t>
            </a:r>
            <a:endParaRPr lang="ko-KR" altLang="en-US" sz="28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80" name="직선 연결선 79"/>
          <p:cNvCxnSpPr/>
          <p:nvPr/>
        </p:nvCxnSpPr>
        <p:spPr>
          <a:xfrm>
            <a:off x="6224802" y="4630033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/>
          <p:cNvCxnSpPr/>
          <p:nvPr/>
        </p:nvCxnSpPr>
        <p:spPr>
          <a:xfrm>
            <a:off x="6207476" y="6262042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/>
          <p:cNvCxnSpPr/>
          <p:nvPr/>
        </p:nvCxnSpPr>
        <p:spPr>
          <a:xfrm>
            <a:off x="6207476" y="6218609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/>
          <p:cNvCxnSpPr/>
          <p:nvPr/>
        </p:nvCxnSpPr>
        <p:spPr>
          <a:xfrm>
            <a:off x="6224802" y="4692516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6152914" y="4232126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7</a:t>
            </a:r>
            <a:endParaRPr lang="ko-KR" altLang="en-US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827584" y="382305"/>
            <a:ext cx="4104456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선정 동기</a:t>
            </a:r>
            <a:endParaRPr lang="en-US" altLang="ko-KR" sz="3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48478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25"/>
          <p:cNvSpPr txBox="1">
            <a:spLocks noChangeArrowheads="1"/>
          </p:cNvSpPr>
          <p:nvPr/>
        </p:nvSpPr>
        <p:spPr bwMode="auto">
          <a:xfrm>
            <a:off x="378369" y="1988840"/>
            <a:ext cx="7650013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endParaRPr lang="en-US" altLang="ko-KR" sz="2000" dirty="0" smtClean="0">
              <a:latin typeface="배달의민족 한나" pitchFamily="2" charset="-127"/>
              <a:ea typeface="배달의민족 한나" pitchFamily="2" charset="-127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ko-KR" altLang="en-US" sz="2000" dirty="0" smtClean="0">
                <a:latin typeface="배달의민족 한나" pitchFamily="2" charset="-127"/>
                <a:ea typeface="배달의민족 한나" pitchFamily="2" charset="-127"/>
              </a:rPr>
              <a:t>영상에서 특정물체를 감지하고  추적 </a:t>
            </a:r>
            <a:r>
              <a:rPr lang="ko-KR" altLang="en-US" sz="2000" dirty="0" err="1" smtClean="0">
                <a:latin typeface="배달의민족 한나" pitchFamily="2" charset="-127"/>
                <a:ea typeface="배달의민족 한나" pitchFamily="2" charset="-127"/>
              </a:rPr>
              <a:t>하는것을</a:t>
            </a:r>
            <a:r>
              <a:rPr lang="ko-KR" altLang="en-US" sz="2000" dirty="0" smtClean="0">
                <a:latin typeface="배달의민족 한나" pitchFamily="2" charset="-127"/>
                <a:ea typeface="배달의민족 한나" pitchFamily="2" charset="-127"/>
              </a:rPr>
              <a:t> 통하여 많은 곳에 활용가능</a:t>
            </a:r>
            <a:endParaRPr lang="en-US" altLang="ko-KR" sz="2000" dirty="0" smtClean="0">
              <a:latin typeface="배달의민족 한나" pitchFamily="2" charset="-127"/>
              <a:ea typeface="배달의민족 한나" pitchFamily="2" charset="-127"/>
            </a:endParaRPr>
          </a:p>
          <a:p>
            <a:pPr marL="342900" indent="-342900">
              <a:buFont typeface="Arial" pitchFamily="34" charset="0"/>
              <a:buChar char="•"/>
            </a:pPr>
            <a:endParaRPr lang="en-US" altLang="ko-KR" sz="2000" dirty="0">
              <a:latin typeface="배달의민족 한나" pitchFamily="2" charset="-127"/>
              <a:ea typeface="배달의민족 한나" pitchFamily="2" charset="-127"/>
            </a:endParaRPr>
          </a:p>
          <a:p>
            <a:pPr marL="342900" indent="-342900">
              <a:buFont typeface="Arial" pitchFamily="34" charset="0"/>
              <a:buChar char="•"/>
            </a:pPr>
            <a:endParaRPr lang="en-US" altLang="ko-KR" sz="2000" dirty="0" smtClean="0">
              <a:latin typeface="배달의민족 한나" pitchFamily="2" charset="-127"/>
              <a:ea typeface="배달의민족 한나" pitchFamily="2" charset="-127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ko-KR" altLang="en-US" sz="2000" dirty="0" smtClean="0">
                <a:latin typeface="배달의민족 한나" pitchFamily="2" charset="-127"/>
                <a:ea typeface="배달의민족 한나" pitchFamily="2" charset="-127"/>
              </a:rPr>
              <a:t>영상에서 물체의 움직임을 감지하는 기법이 매우 다양하다는 것을 알고 매력을 느낌</a:t>
            </a:r>
            <a:endParaRPr lang="en-US" altLang="ko-KR" sz="2000" dirty="0" smtClean="0">
              <a:latin typeface="배달의민족 한나" pitchFamily="2" charset="-127"/>
              <a:ea typeface="배달의민족 한나" pitchFamily="2" charset="-127"/>
            </a:endParaRPr>
          </a:p>
          <a:p>
            <a:pPr marL="342900" indent="-342900">
              <a:buFont typeface="Arial" pitchFamily="34" charset="0"/>
              <a:buChar char="•"/>
            </a:pPr>
            <a:endParaRPr lang="en-US" altLang="ko-KR" sz="2000" dirty="0" smtClean="0">
              <a:latin typeface="배달의민족 한나" pitchFamily="2" charset="-127"/>
              <a:ea typeface="배달의민족 한나" pitchFamily="2" charset="-127"/>
            </a:endParaRPr>
          </a:p>
          <a:p>
            <a:pPr marL="342900" indent="-342900">
              <a:buFont typeface="Arial" pitchFamily="34" charset="0"/>
              <a:buChar char="•"/>
            </a:pPr>
            <a:endParaRPr lang="en-US" altLang="ko-KR" sz="2000" dirty="0">
              <a:latin typeface="배달의민족 한나" pitchFamily="2" charset="-127"/>
              <a:ea typeface="배달의민족 한나" pitchFamily="2" charset="-127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ko-KR" altLang="en-US" sz="2000" dirty="0" smtClean="0">
                <a:latin typeface="배달의민족 한나" pitchFamily="2" charset="-127"/>
                <a:ea typeface="배달의민족 한나" pitchFamily="2" charset="-127"/>
              </a:rPr>
              <a:t>여러 기법들을 해보면서 움직임 감지에 있어서 최적의 기법이 무엇인지 알고 싶고 그 기법들을 응용하여 더욱 완벽한 감지를 하도록 목표를 설정</a:t>
            </a:r>
            <a:endParaRPr lang="en-US" altLang="ko-KR" sz="2000" dirty="0">
              <a:latin typeface="배달의민족 한나" pitchFamily="2" charset="-127"/>
              <a:ea typeface="배달의민족 한나" pitchFamily="2" charset="-127"/>
            </a:endParaRPr>
          </a:p>
          <a:p>
            <a:endParaRPr lang="en-US" altLang="ko-KR" sz="2000" dirty="0">
              <a:latin typeface="배달의민족 한나" pitchFamily="2" charset="-127"/>
              <a:ea typeface="배달의민족 한나" pitchFamily="2" charset="-127"/>
            </a:endParaRPr>
          </a:p>
          <a:p>
            <a:endParaRPr lang="en-US" altLang="ko-KR" sz="2000" dirty="0">
              <a:latin typeface="배달의민족 한나" pitchFamily="2" charset="-127"/>
              <a:ea typeface="배달의민족 한나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755576" y="404664"/>
            <a:ext cx="4104456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영상처리 </a:t>
            </a:r>
            <a:r>
              <a:rPr lang="en-US" altLang="ko-KR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Map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47312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368251" y="1996124"/>
            <a:ext cx="917195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영상처리 </a:t>
            </a:r>
            <a:r>
              <a:rPr lang="en-US" altLang="ko-KR" sz="1000" b="1"/>
              <a:t>1</a:t>
            </a:r>
          </a:p>
        </p:txBody>
      </p:sp>
      <p:sp>
        <p:nvSpPr>
          <p:cNvPr id="10" name="Text Box 8"/>
          <p:cNvSpPr txBox="1">
            <a:spLocks noChangeArrowheads="1"/>
          </p:cNvSpPr>
          <p:nvPr/>
        </p:nvSpPr>
        <p:spPr bwMode="auto">
          <a:xfrm>
            <a:off x="728611" y="2500949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역상처리</a:t>
            </a:r>
          </a:p>
        </p:txBody>
      </p:sp>
      <p:sp>
        <p:nvSpPr>
          <p:cNvPr id="11" name="Line 9"/>
          <p:cNvSpPr>
            <a:spLocks noChangeShapeType="1"/>
          </p:cNvSpPr>
          <p:nvPr/>
        </p:nvSpPr>
        <p:spPr bwMode="auto">
          <a:xfrm flipH="1">
            <a:off x="511125" y="2372367"/>
            <a:ext cx="2" cy="434339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12" name="Line 11"/>
          <p:cNvSpPr>
            <a:spLocks noChangeShapeType="1"/>
          </p:cNvSpPr>
          <p:nvPr/>
        </p:nvSpPr>
        <p:spPr bwMode="auto">
          <a:xfrm>
            <a:off x="511125" y="2669225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13" name="Text Box 12"/>
          <p:cNvSpPr txBox="1">
            <a:spLocks noChangeArrowheads="1"/>
          </p:cNvSpPr>
          <p:nvPr/>
        </p:nvSpPr>
        <p:spPr bwMode="auto">
          <a:xfrm>
            <a:off x="728611" y="2932749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상수값 더하기</a:t>
            </a:r>
          </a:p>
        </p:txBody>
      </p:sp>
      <p:sp>
        <p:nvSpPr>
          <p:cNvPr id="14" name="Line 13"/>
          <p:cNvSpPr>
            <a:spLocks noChangeShapeType="1"/>
          </p:cNvSpPr>
          <p:nvPr/>
        </p:nvSpPr>
        <p:spPr bwMode="auto">
          <a:xfrm>
            <a:off x="511125" y="3101025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728611" y="3380424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상수값 빼기</a:t>
            </a:r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511125" y="3548700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728611" y="3829686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상수값 곱하기</a:t>
            </a:r>
          </a:p>
        </p:txBody>
      </p:sp>
      <p:sp>
        <p:nvSpPr>
          <p:cNvPr id="19" name="Line 17"/>
          <p:cNvSpPr>
            <a:spLocks noChangeShapeType="1"/>
          </p:cNvSpPr>
          <p:nvPr/>
        </p:nvSpPr>
        <p:spPr bwMode="auto">
          <a:xfrm>
            <a:off x="511125" y="3997962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20" name="Text Box 18"/>
          <p:cNvSpPr txBox="1">
            <a:spLocks noChangeArrowheads="1"/>
          </p:cNvSpPr>
          <p:nvPr/>
        </p:nvSpPr>
        <p:spPr bwMode="auto">
          <a:xfrm>
            <a:off x="728611" y="4277361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 dirty="0" err="1"/>
              <a:t>상수값</a:t>
            </a:r>
            <a:r>
              <a:rPr lang="ko-KR" altLang="en-US" sz="1000" b="1" dirty="0"/>
              <a:t> 나누기</a:t>
            </a:r>
          </a:p>
        </p:txBody>
      </p:sp>
      <p:sp>
        <p:nvSpPr>
          <p:cNvPr id="21" name="Line 19"/>
          <p:cNvSpPr>
            <a:spLocks noChangeShapeType="1"/>
          </p:cNvSpPr>
          <p:nvPr/>
        </p:nvSpPr>
        <p:spPr bwMode="auto">
          <a:xfrm>
            <a:off x="511125" y="4445637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728611" y="4726624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중간제거</a:t>
            </a:r>
          </a:p>
        </p:txBody>
      </p:sp>
      <p:sp>
        <p:nvSpPr>
          <p:cNvPr id="23" name="Line 21"/>
          <p:cNvSpPr>
            <a:spLocks noChangeShapeType="1"/>
          </p:cNvSpPr>
          <p:nvPr/>
        </p:nvSpPr>
        <p:spPr bwMode="auto">
          <a:xfrm>
            <a:off x="511125" y="4894900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24" name="Text Box 22"/>
          <p:cNvSpPr txBox="1">
            <a:spLocks noChangeArrowheads="1"/>
          </p:cNvSpPr>
          <p:nvPr/>
        </p:nvSpPr>
        <p:spPr bwMode="auto">
          <a:xfrm>
            <a:off x="730199" y="5226686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중간통과</a:t>
            </a:r>
          </a:p>
        </p:txBody>
      </p:sp>
      <p:sp>
        <p:nvSpPr>
          <p:cNvPr id="25" name="Line 23"/>
          <p:cNvSpPr>
            <a:spLocks noChangeShapeType="1"/>
          </p:cNvSpPr>
          <p:nvPr/>
        </p:nvSpPr>
        <p:spPr bwMode="auto">
          <a:xfrm>
            <a:off x="512712" y="5394962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26" name="Text Box 24"/>
          <p:cNvSpPr txBox="1">
            <a:spLocks noChangeArrowheads="1"/>
          </p:cNvSpPr>
          <p:nvPr/>
        </p:nvSpPr>
        <p:spPr bwMode="auto">
          <a:xfrm>
            <a:off x="728611" y="5652136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이진화</a:t>
            </a:r>
          </a:p>
        </p:txBody>
      </p:sp>
      <p:sp>
        <p:nvSpPr>
          <p:cNvPr id="27" name="Line 25"/>
          <p:cNvSpPr>
            <a:spLocks noChangeShapeType="1"/>
          </p:cNvSpPr>
          <p:nvPr/>
        </p:nvSpPr>
        <p:spPr bwMode="auto">
          <a:xfrm>
            <a:off x="512712" y="5844225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28" name="Text Box 26"/>
          <p:cNvSpPr txBox="1">
            <a:spLocks noChangeArrowheads="1"/>
          </p:cNvSpPr>
          <p:nvPr/>
        </p:nvSpPr>
        <p:spPr bwMode="auto">
          <a:xfrm>
            <a:off x="730199" y="6115687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 dirty="0"/>
              <a:t>다단계명도변환</a:t>
            </a:r>
          </a:p>
        </p:txBody>
      </p:sp>
      <p:sp>
        <p:nvSpPr>
          <p:cNvPr id="29" name="Line 27"/>
          <p:cNvSpPr>
            <a:spLocks noChangeShapeType="1"/>
          </p:cNvSpPr>
          <p:nvPr/>
        </p:nvSpPr>
        <p:spPr bwMode="auto">
          <a:xfrm>
            <a:off x="512712" y="6283962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30" name="Text Box 30"/>
          <p:cNvSpPr txBox="1">
            <a:spLocks noChangeArrowheads="1"/>
          </p:cNvSpPr>
          <p:nvPr/>
        </p:nvSpPr>
        <p:spPr bwMode="auto">
          <a:xfrm>
            <a:off x="730199" y="6547486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스트레칭</a:t>
            </a:r>
          </a:p>
        </p:txBody>
      </p:sp>
      <p:sp>
        <p:nvSpPr>
          <p:cNvPr id="31" name="Line 31"/>
          <p:cNvSpPr>
            <a:spLocks noChangeShapeType="1"/>
          </p:cNvSpPr>
          <p:nvPr/>
        </p:nvSpPr>
        <p:spPr bwMode="auto">
          <a:xfrm>
            <a:off x="512712" y="6715762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32" name="Text Box 32"/>
          <p:cNvSpPr txBox="1">
            <a:spLocks noChangeArrowheads="1"/>
          </p:cNvSpPr>
          <p:nvPr/>
        </p:nvSpPr>
        <p:spPr bwMode="auto">
          <a:xfrm>
            <a:off x="2525663" y="1996124"/>
            <a:ext cx="917195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영상처리 </a:t>
            </a:r>
            <a:r>
              <a:rPr lang="en-US" altLang="ko-KR" sz="1000" b="1"/>
              <a:t>2</a:t>
            </a:r>
          </a:p>
        </p:txBody>
      </p:sp>
      <p:sp>
        <p:nvSpPr>
          <p:cNvPr id="33" name="Text Box 33"/>
          <p:cNvSpPr txBox="1">
            <a:spLocks noChangeArrowheads="1"/>
          </p:cNvSpPr>
          <p:nvPr/>
        </p:nvSpPr>
        <p:spPr bwMode="auto">
          <a:xfrm>
            <a:off x="2886024" y="2500950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명암히스토그램</a:t>
            </a:r>
          </a:p>
        </p:txBody>
      </p:sp>
      <p:sp>
        <p:nvSpPr>
          <p:cNvPr id="34" name="Line 34"/>
          <p:cNvSpPr>
            <a:spLocks noChangeShapeType="1"/>
          </p:cNvSpPr>
          <p:nvPr/>
        </p:nvSpPr>
        <p:spPr bwMode="auto">
          <a:xfrm>
            <a:off x="2668539" y="2372367"/>
            <a:ext cx="1010" cy="420341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35" name="Line 35"/>
          <p:cNvSpPr>
            <a:spLocks noChangeShapeType="1"/>
          </p:cNvSpPr>
          <p:nvPr/>
        </p:nvSpPr>
        <p:spPr bwMode="auto">
          <a:xfrm>
            <a:off x="2668537" y="2669225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36" name="Text Box 36"/>
          <p:cNvSpPr txBox="1">
            <a:spLocks noChangeArrowheads="1"/>
          </p:cNvSpPr>
          <p:nvPr/>
        </p:nvSpPr>
        <p:spPr bwMode="auto">
          <a:xfrm>
            <a:off x="2886024" y="2932750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누적히스토그램</a:t>
            </a:r>
          </a:p>
        </p:txBody>
      </p:sp>
      <p:sp>
        <p:nvSpPr>
          <p:cNvPr id="37" name="Line 37"/>
          <p:cNvSpPr>
            <a:spLocks noChangeShapeType="1"/>
          </p:cNvSpPr>
          <p:nvPr/>
        </p:nvSpPr>
        <p:spPr bwMode="auto">
          <a:xfrm>
            <a:off x="2668537" y="3101025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38" name="Line 39"/>
          <p:cNvSpPr>
            <a:spLocks noChangeShapeType="1"/>
          </p:cNvSpPr>
          <p:nvPr/>
        </p:nvSpPr>
        <p:spPr bwMode="auto">
          <a:xfrm>
            <a:off x="2668537" y="3548700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39" name="Text Box 40"/>
          <p:cNvSpPr txBox="1">
            <a:spLocks noChangeArrowheads="1"/>
          </p:cNvSpPr>
          <p:nvPr/>
        </p:nvSpPr>
        <p:spPr bwMode="auto">
          <a:xfrm>
            <a:off x="2887610" y="3796350"/>
            <a:ext cx="1252341" cy="246221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히스토그램 평활화</a:t>
            </a:r>
          </a:p>
        </p:txBody>
      </p:sp>
      <p:sp>
        <p:nvSpPr>
          <p:cNvPr id="40" name="Line 41"/>
          <p:cNvSpPr>
            <a:spLocks noChangeShapeType="1"/>
          </p:cNvSpPr>
          <p:nvPr/>
        </p:nvSpPr>
        <p:spPr bwMode="auto">
          <a:xfrm>
            <a:off x="2668537" y="3997962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41" name="Text Box 76"/>
          <p:cNvSpPr txBox="1">
            <a:spLocks noChangeArrowheads="1"/>
          </p:cNvSpPr>
          <p:nvPr/>
        </p:nvSpPr>
        <p:spPr bwMode="auto">
          <a:xfrm>
            <a:off x="2887611" y="3378837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동적이진화</a:t>
            </a:r>
          </a:p>
        </p:txBody>
      </p:sp>
      <p:sp>
        <p:nvSpPr>
          <p:cNvPr id="42" name="Text Box 77"/>
          <p:cNvSpPr txBox="1">
            <a:spLocks noChangeArrowheads="1"/>
          </p:cNvSpPr>
          <p:nvPr/>
        </p:nvSpPr>
        <p:spPr bwMode="auto">
          <a:xfrm>
            <a:off x="4616401" y="1996124"/>
            <a:ext cx="917195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영상처리 </a:t>
            </a:r>
            <a:r>
              <a:rPr lang="en-US" altLang="ko-KR" sz="1000" b="1"/>
              <a:t>3</a:t>
            </a:r>
          </a:p>
        </p:txBody>
      </p:sp>
      <p:sp>
        <p:nvSpPr>
          <p:cNvPr id="43" name="Text Box 78"/>
          <p:cNvSpPr txBox="1">
            <a:spLocks noChangeArrowheads="1"/>
          </p:cNvSpPr>
          <p:nvPr/>
        </p:nvSpPr>
        <p:spPr bwMode="auto">
          <a:xfrm>
            <a:off x="4976761" y="2500949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ko-KR" sz="1000" b="1"/>
              <a:t>LPF</a:t>
            </a:r>
          </a:p>
        </p:txBody>
      </p:sp>
      <p:sp>
        <p:nvSpPr>
          <p:cNvPr id="44" name="Line 79"/>
          <p:cNvSpPr>
            <a:spLocks noChangeShapeType="1"/>
          </p:cNvSpPr>
          <p:nvPr/>
        </p:nvSpPr>
        <p:spPr bwMode="auto">
          <a:xfrm>
            <a:off x="4759277" y="2372367"/>
            <a:ext cx="1010" cy="420341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45" name="Text Box 81"/>
          <p:cNvSpPr txBox="1">
            <a:spLocks noChangeArrowheads="1"/>
          </p:cNvSpPr>
          <p:nvPr/>
        </p:nvSpPr>
        <p:spPr bwMode="auto">
          <a:xfrm>
            <a:off x="4976761" y="2932749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ko-KR" sz="1000" b="1"/>
              <a:t>HPF</a:t>
            </a:r>
          </a:p>
        </p:txBody>
      </p:sp>
      <p:sp>
        <p:nvSpPr>
          <p:cNvPr id="46" name="Line 82"/>
          <p:cNvSpPr>
            <a:spLocks noChangeShapeType="1"/>
          </p:cNvSpPr>
          <p:nvPr/>
        </p:nvSpPr>
        <p:spPr bwMode="auto">
          <a:xfrm>
            <a:off x="4759275" y="3101025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47" name="Text Box 83"/>
          <p:cNvSpPr txBox="1">
            <a:spLocks noChangeArrowheads="1"/>
          </p:cNvSpPr>
          <p:nvPr/>
        </p:nvSpPr>
        <p:spPr bwMode="auto">
          <a:xfrm>
            <a:off x="4976761" y="3380424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ko-KR" sz="1000" b="1"/>
              <a:t>SOBEL</a:t>
            </a:r>
          </a:p>
        </p:txBody>
      </p:sp>
      <p:sp>
        <p:nvSpPr>
          <p:cNvPr id="48" name="Line 84"/>
          <p:cNvSpPr>
            <a:spLocks noChangeShapeType="1"/>
          </p:cNvSpPr>
          <p:nvPr/>
        </p:nvSpPr>
        <p:spPr bwMode="auto">
          <a:xfrm>
            <a:off x="4759275" y="3548700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49" name="Text Box 85"/>
          <p:cNvSpPr txBox="1">
            <a:spLocks noChangeArrowheads="1"/>
          </p:cNvSpPr>
          <p:nvPr/>
        </p:nvSpPr>
        <p:spPr bwMode="auto">
          <a:xfrm>
            <a:off x="4976761" y="3829686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ko-KR" sz="1000" b="1"/>
              <a:t>PREWITT</a:t>
            </a:r>
          </a:p>
        </p:txBody>
      </p:sp>
      <p:sp>
        <p:nvSpPr>
          <p:cNvPr id="50" name="Line 86"/>
          <p:cNvSpPr>
            <a:spLocks noChangeShapeType="1"/>
          </p:cNvSpPr>
          <p:nvPr/>
        </p:nvSpPr>
        <p:spPr bwMode="auto">
          <a:xfrm>
            <a:off x="4759275" y="3997962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51" name="Text Box 87"/>
          <p:cNvSpPr txBox="1">
            <a:spLocks noChangeArrowheads="1"/>
          </p:cNvSpPr>
          <p:nvPr/>
        </p:nvSpPr>
        <p:spPr bwMode="auto">
          <a:xfrm>
            <a:off x="4976761" y="4277361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ko-KR" sz="1000" b="1"/>
              <a:t>Laplacian</a:t>
            </a:r>
          </a:p>
        </p:txBody>
      </p:sp>
      <p:sp>
        <p:nvSpPr>
          <p:cNvPr id="52" name="Line 88"/>
          <p:cNvSpPr>
            <a:spLocks noChangeShapeType="1"/>
          </p:cNvSpPr>
          <p:nvPr/>
        </p:nvSpPr>
        <p:spPr bwMode="auto">
          <a:xfrm>
            <a:off x="4759275" y="4445637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53" name="Text Box 89"/>
          <p:cNvSpPr txBox="1">
            <a:spLocks noChangeArrowheads="1"/>
          </p:cNvSpPr>
          <p:nvPr/>
        </p:nvSpPr>
        <p:spPr bwMode="auto">
          <a:xfrm>
            <a:off x="4976761" y="4726624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ko-KR" sz="1000" b="1"/>
              <a:t>LoG</a:t>
            </a:r>
          </a:p>
        </p:txBody>
      </p:sp>
      <p:sp>
        <p:nvSpPr>
          <p:cNvPr id="54" name="Line 90"/>
          <p:cNvSpPr>
            <a:spLocks noChangeShapeType="1"/>
          </p:cNvSpPr>
          <p:nvPr/>
        </p:nvSpPr>
        <p:spPr bwMode="auto">
          <a:xfrm>
            <a:off x="4759275" y="4894900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55" name="Text Box 99"/>
          <p:cNvSpPr txBox="1">
            <a:spLocks noChangeArrowheads="1"/>
          </p:cNvSpPr>
          <p:nvPr/>
        </p:nvSpPr>
        <p:spPr bwMode="auto">
          <a:xfrm>
            <a:off x="2887611" y="4228150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두영상 더하기</a:t>
            </a:r>
          </a:p>
        </p:txBody>
      </p:sp>
      <p:sp>
        <p:nvSpPr>
          <p:cNvPr id="56" name="Line 100"/>
          <p:cNvSpPr>
            <a:spLocks noChangeShapeType="1"/>
          </p:cNvSpPr>
          <p:nvPr/>
        </p:nvSpPr>
        <p:spPr bwMode="auto">
          <a:xfrm>
            <a:off x="2670125" y="4396425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57" name="Text Box 101"/>
          <p:cNvSpPr txBox="1">
            <a:spLocks noChangeArrowheads="1"/>
          </p:cNvSpPr>
          <p:nvPr/>
        </p:nvSpPr>
        <p:spPr bwMode="auto">
          <a:xfrm>
            <a:off x="2887611" y="4659950"/>
            <a:ext cx="1100234" cy="241294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 dirty="0"/>
              <a:t>두영상 빼기</a:t>
            </a:r>
          </a:p>
        </p:txBody>
      </p:sp>
      <p:sp>
        <p:nvSpPr>
          <p:cNvPr id="58" name="Line 102"/>
          <p:cNvSpPr>
            <a:spLocks noChangeShapeType="1"/>
          </p:cNvSpPr>
          <p:nvPr/>
        </p:nvSpPr>
        <p:spPr bwMode="auto">
          <a:xfrm>
            <a:off x="2670125" y="4828225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59" name="Line 103"/>
          <p:cNvSpPr>
            <a:spLocks noChangeShapeType="1"/>
          </p:cNvSpPr>
          <p:nvPr/>
        </p:nvSpPr>
        <p:spPr bwMode="auto">
          <a:xfrm>
            <a:off x="2670125" y="5275900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60" name="Text Box 106"/>
          <p:cNvSpPr txBox="1">
            <a:spLocks noChangeArrowheads="1"/>
          </p:cNvSpPr>
          <p:nvPr/>
        </p:nvSpPr>
        <p:spPr bwMode="auto">
          <a:xfrm>
            <a:off x="2889199" y="5106037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두영상 곱하기</a:t>
            </a:r>
          </a:p>
        </p:txBody>
      </p:sp>
      <p:sp>
        <p:nvSpPr>
          <p:cNvPr id="61" name="Line 107"/>
          <p:cNvSpPr>
            <a:spLocks noChangeShapeType="1"/>
          </p:cNvSpPr>
          <p:nvPr/>
        </p:nvSpPr>
        <p:spPr bwMode="auto">
          <a:xfrm>
            <a:off x="2670125" y="5695000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62" name="Text Box 108"/>
          <p:cNvSpPr txBox="1">
            <a:spLocks noChangeArrowheads="1"/>
          </p:cNvSpPr>
          <p:nvPr/>
        </p:nvSpPr>
        <p:spPr bwMode="auto">
          <a:xfrm>
            <a:off x="2889199" y="5525137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두영상 합성</a:t>
            </a:r>
          </a:p>
        </p:txBody>
      </p:sp>
      <p:sp>
        <p:nvSpPr>
          <p:cNvPr id="63" name="Text Box 109"/>
          <p:cNvSpPr txBox="1">
            <a:spLocks noChangeArrowheads="1"/>
          </p:cNvSpPr>
          <p:nvPr/>
        </p:nvSpPr>
        <p:spPr bwMode="auto">
          <a:xfrm>
            <a:off x="6703965" y="1996124"/>
            <a:ext cx="1238766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영상처리</a:t>
            </a:r>
            <a:r>
              <a:rPr lang="en-US" altLang="ko-KR" sz="1000" b="1"/>
              <a:t>_special</a:t>
            </a:r>
          </a:p>
        </p:txBody>
      </p:sp>
      <p:sp>
        <p:nvSpPr>
          <p:cNvPr id="64" name="Text Box 110"/>
          <p:cNvSpPr txBox="1">
            <a:spLocks noChangeArrowheads="1"/>
          </p:cNvSpPr>
          <p:nvPr/>
        </p:nvSpPr>
        <p:spPr bwMode="auto">
          <a:xfrm>
            <a:off x="7062845" y="2980378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/>
              <a:t>컬러흑백변환</a:t>
            </a:r>
          </a:p>
        </p:txBody>
      </p:sp>
      <p:sp>
        <p:nvSpPr>
          <p:cNvPr id="65" name="Line 111"/>
          <p:cNvSpPr>
            <a:spLocks noChangeShapeType="1"/>
          </p:cNvSpPr>
          <p:nvPr/>
        </p:nvSpPr>
        <p:spPr bwMode="auto">
          <a:xfrm>
            <a:off x="6846839" y="2372367"/>
            <a:ext cx="1010" cy="420341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67" name="Line 113"/>
          <p:cNvSpPr>
            <a:spLocks noChangeShapeType="1"/>
          </p:cNvSpPr>
          <p:nvPr/>
        </p:nvSpPr>
        <p:spPr bwMode="auto">
          <a:xfrm>
            <a:off x="6846837" y="3101025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68" name="Text Box 114"/>
          <p:cNvSpPr txBox="1">
            <a:spLocks noChangeArrowheads="1"/>
          </p:cNvSpPr>
          <p:nvPr/>
        </p:nvSpPr>
        <p:spPr bwMode="auto">
          <a:xfrm>
            <a:off x="7064324" y="3380424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ko-KR" sz="1000" b="1"/>
              <a:t>Labeling</a:t>
            </a:r>
          </a:p>
        </p:txBody>
      </p:sp>
      <p:sp>
        <p:nvSpPr>
          <p:cNvPr id="69" name="Line 115"/>
          <p:cNvSpPr>
            <a:spLocks noChangeShapeType="1"/>
          </p:cNvSpPr>
          <p:nvPr/>
        </p:nvSpPr>
        <p:spPr bwMode="auto">
          <a:xfrm>
            <a:off x="6846837" y="3548700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70" name="Text Box 116"/>
          <p:cNvSpPr txBox="1">
            <a:spLocks noChangeArrowheads="1"/>
          </p:cNvSpPr>
          <p:nvPr/>
        </p:nvSpPr>
        <p:spPr bwMode="auto">
          <a:xfrm>
            <a:off x="7064324" y="3829686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 dirty="0"/>
              <a:t>특정색상 강조</a:t>
            </a:r>
          </a:p>
        </p:txBody>
      </p:sp>
      <p:sp>
        <p:nvSpPr>
          <p:cNvPr id="71" name="Line 117"/>
          <p:cNvSpPr>
            <a:spLocks noChangeShapeType="1"/>
          </p:cNvSpPr>
          <p:nvPr/>
        </p:nvSpPr>
        <p:spPr bwMode="auto">
          <a:xfrm>
            <a:off x="6846837" y="3997962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72" name="Text Box 118"/>
          <p:cNvSpPr txBox="1">
            <a:spLocks noChangeArrowheads="1"/>
          </p:cNvSpPr>
          <p:nvPr/>
        </p:nvSpPr>
        <p:spPr bwMode="auto">
          <a:xfrm>
            <a:off x="7064324" y="4277361"/>
            <a:ext cx="1100234" cy="241294"/>
          </a:xfrm>
          <a:prstGeom prst="rect">
            <a:avLst/>
          </a:prstGeom>
          <a:solidFill>
            <a:srgbClr val="00B0F0"/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00" b="1" dirty="0"/>
              <a:t>물체 위치 표시</a:t>
            </a:r>
          </a:p>
        </p:txBody>
      </p:sp>
      <p:sp>
        <p:nvSpPr>
          <p:cNvPr id="73" name="Line 119"/>
          <p:cNvSpPr>
            <a:spLocks noChangeShapeType="1"/>
          </p:cNvSpPr>
          <p:nvPr/>
        </p:nvSpPr>
        <p:spPr bwMode="auto">
          <a:xfrm>
            <a:off x="6846837" y="4445637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74" name="Text Box 122"/>
          <p:cNvSpPr txBox="1">
            <a:spLocks noChangeArrowheads="1"/>
          </p:cNvSpPr>
          <p:nvPr/>
        </p:nvSpPr>
        <p:spPr bwMode="auto">
          <a:xfrm>
            <a:off x="4976761" y="5164774"/>
            <a:ext cx="1100234" cy="241294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ko-KR" sz="1000" b="1"/>
              <a:t>Median Filter</a:t>
            </a:r>
          </a:p>
        </p:txBody>
      </p:sp>
      <p:sp>
        <p:nvSpPr>
          <p:cNvPr id="75" name="Line 123"/>
          <p:cNvSpPr>
            <a:spLocks noChangeShapeType="1"/>
          </p:cNvSpPr>
          <p:nvPr/>
        </p:nvSpPr>
        <p:spPr bwMode="auto">
          <a:xfrm>
            <a:off x="4759275" y="5333050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76" name="AutoShape 124"/>
          <p:cNvSpPr>
            <a:spLocks noChangeArrowheads="1"/>
          </p:cNvSpPr>
          <p:nvPr/>
        </p:nvSpPr>
        <p:spPr bwMode="auto">
          <a:xfrm>
            <a:off x="1303291" y="1421450"/>
            <a:ext cx="596632" cy="414700"/>
          </a:xfrm>
          <a:prstGeom prst="wedgeRoundRectCallout">
            <a:avLst>
              <a:gd name="adj1" fmla="val -43727"/>
              <a:gd name="adj2" fmla="val 73528"/>
              <a:gd name="adj3" fmla="val 16667"/>
            </a:avLst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/>
            <a:r>
              <a:rPr lang="ko-KR" altLang="en-US" sz="1000" b="1"/>
              <a:t>과제 </a:t>
            </a:r>
            <a:r>
              <a:rPr lang="en-US" altLang="ko-KR" sz="1000" b="1"/>
              <a:t>1</a:t>
            </a:r>
          </a:p>
        </p:txBody>
      </p:sp>
      <p:sp>
        <p:nvSpPr>
          <p:cNvPr id="77" name="AutoShape 125"/>
          <p:cNvSpPr>
            <a:spLocks noChangeArrowheads="1"/>
          </p:cNvSpPr>
          <p:nvPr/>
        </p:nvSpPr>
        <p:spPr bwMode="auto">
          <a:xfrm>
            <a:off x="3319416" y="1419862"/>
            <a:ext cx="596632" cy="414700"/>
          </a:xfrm>
          <a:prstGeom prst="wedgeRoundRectCallout">
            <a:avLst>
              <a:gd name="adj1" fmla="val -51356"/>
              <a:gd name="adj2" fmla="val 73898"/>
              <a:gd name="adj3" fmla="val 16667"/>
            </a:avLst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/>
            <a:r>
              <a:rPr lang="ko-KR" altLang="en-US" sz="1000" b="1"/>
              <a:t>과제 </a:t>
            </a:r>
            <a:r>
              <a:rPr lang="en-US" altLang="ko-KR" sz="1000" b="1"/>
              <a:t>2</a:t>
            </a:r>
          </a:p>
        </p:txBody>
      </p:sp>
      <p:sp>
        <p:nvSpPr>
          <p:cNvPr id="78" name="AutoShape 126"/>
          <p:cNvSpPr>
            <a:spLocks noChangeArrowheads="1"/>
          </p:cNvSpPr>
          <p:nvPr/>
        </p:nvSpPr>
        <p:spPr bwMode="auto">
          <a:xfrm>
            <a:off x="5264104" y="1419862"/>
            <a:ext cx="596632" cy="414700"/>
          </a:xfrm>
          <a:prstGeom prst="wedgeRoundRectCallout">
            <a:avLst>
              <a:gd name="adj1" fmla="val -51356"/>
              <a:gd name="adj2" fmla="val 73898"/>
              <a:gd name="adj3" fmla="val 16667"/>
            </a:avLst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/>
            <a:r>
              <a:rPr lang="ko-KR" altLang="en-US" sz="1000" b="1"/>
              <a:t>과제 </a:t>
            </a:r>
            <a:r>
              <a:rPr lang="en-US" altLang="ko-KR" sz="1000" b="1"/>
              <a:t>3</a:t>
            </a:r>
          </a:p>
        </p:txBody>
      </p:sp>
      <p:sp>
        <p:nvSpPr>
          <p:cNvPr id="79" name="AutoShape 127"/>
          <p:cNvSpPr>
            <a:spLocks noChangeArrowheads="1"/>
          </p:cNvSpPr>
          <p:nvPr/>
        </p:nvSpPr>
        <p:spPr bwMode="auto">
          <a:xfrm>
            <a:off x="7567566" y="1419862"/>
            <a:ext cx="596632" cy="414700"/>
          </a:xfrm>
          <a:prstGeom prst="wedgeRoundRectCallout">
            <a:avLst>
              <a:gd name="adj1" fmla="val -51356"/>
              <a:gd name="adj2" fmla="val 73898"/>
              <a:gd name="adj3" fmla="val 16667"/>
            </a:avLst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/>
            <a:r>
              <a:rPr lang="ko-KR" altLang="en-US" sz="1000" b="1"/>
              <a:t>과제 </a:t>
            </a:r>
            <a:r>
              <a:rPr lang="en-US" altLang="ko-KR" sz="1000" b="1"/>
              <a:t>4</a:t>
            </a:r>
          </a:p>
        </p:txBody>
      </p:sp>
      <p:cxnSp>
        <p:nvCxnSpPr>
          <p:cNvPr id="84" name="직선 연결선 83"/>
          <p:cNvCxnSpPr/>
          <p:nvPr/>
        </p:nvCxnSpPr>
        <p:spPr>
          <a:xfrm>
            <a:off x="179512" y="1340768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Line 119"/>
          <p:cNvSpPr>
            <a:spLocks noChangeShapeType="1"/>
          </p:cNvSpPr>
          <p:nvPr/>
        </p:nvSpPr>
        <p:spPr bwMode="auto">
          <a:xfrm>
            <a:off x="6861712" y="4946330"/>
            <a:ext cx="137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endParaRPr lang="ko-KR" altLang="en-US" sz="1000"/>
          </a:p>
        </p:txBody>
      </p:sp>
      <p:sp>
        <p:nvSpPr>
          <p:cNvPr id="86" name="Text Box 118"/>
          <p:cNvSpPr txBox="1">
            <a:spLocks noChangeArrowheads="1"/>
          </p:cNvSpPr>
          <p:nvPr/>
        </p:nvSpPr>
        <p:spPr bwMode="auto">
          <a:xfrm>
            <a:off x="7064324" y="4828225"/>
            <a:ext cx="1100234" cy="253916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4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>
              <a:spcBef>
                <a:spcPct val="50000"/>
              </a:spcBef>
            </a:pPr>
            <a:r>
              <a:rPr lang="ko-KR" altLang="en-US" sz="105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움직임 감지</a:t>
            </a:r>
            <a:endParaRPr lang="ko-KR" altLang="en-US" sz="105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110242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  <a:endParaRPr lang="en-US" altLang="ko-KR" sz="8800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25"/>
          <p:cNvSpPr txBox="1">
            <a:spLocks noChangeArrowheads="1"/>
          </p:cNvSpPr>
          <p:nvPr/>
        </p:nvSpPr>
        <p:spPr bwMode="auto">
          <a:xfrm>
            <a:off x="755576" y="404664"/>
            <a:ext cx="41044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영상검지 시스템 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15" name="TextBox 25"/>
          <p:cNvSpPr txBox="1">
            <a:spLocks noChangeArrowheads="1"/>
          </p:cNvSpPr>
          <p:nvPr/>
        </p:nvSpPr>
        <p:spPr bwMode="auto">
          <a:xfrm>
            <a:off x="2195736" y="1057554"/>
            <a:ext cx="410445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-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이동 물체 추적 알고리즘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grpSp>
        <p:nvGrpSpPr>
          <p:cNvPr id="1029" name="그룹 1028"/>
          <p:cNvGrpSpPr/>
          <p:nvPr/>
        </p:nvGrpSpPr>
        <p:grpSpPr>
          <a:xfrm>
            <a:off x="5006902" y="1637257"/>
            <a:ext cx="2567523" cy="5052600"/>
            <a:chOff x="1209533" y="1739310"/>
            <a:chExt cx="2567523" cy="5052600"/>
          </a:xfrm>
        </p:grpSpPr>
        <p:sp>
          <p:nvSpPr>
            <p:cNvPr id="17" name="TextBox 25"/>
            <p:cNvSpPr txBox="1">
              <a:spLocks noChangeArrowheads="1"/>
            </p:cNvSpPr>
            <p:nvPr/>
          </p:nvSpPr>
          <p:spPr bwMode="auto">
            <a:xfrm>
              <a:off x="1209533" y="6422578"/>
              <a:ext cx="2567523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dirty="0" smtClean="0">
                  <a:latin typeface="배달의민족 한나" pitchFamily="2" charset="-127"/>
                  <a:ea typeface="배달의민족 한나" pitchFamily="2" charset="-127"/>
                </a:rPr>
                <a:t>물체 추적 시스템 블록도</a:t>
              </a:r>
              <a:endParaRPr lang="en-US" altLang="ko-KR" dirty="0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grpSp>
          <p:nvGrpSpPr>
            <p:cNvPr id="52" name="그룹 51"/>
            <p:cNvGrpSpPr/>
            <p:nvPr/>
          </p:nvGrpSpPr>
          <p:grpSpPr>
            <a:xfrm>
              <a:off x="1489000" y="1739310"/>
              <a:ext cx="2076636" cy="4877667"/>
              <a:chOff x="1270238" y="1739428"/>
              <a:chExt cx="2076636" cy="4877667"/>
            </a:xfrm>
          </p:grpSpPr>
          <p:cxnSp>
            <p:nvCxnSpPr>
              <p:cNvPr id="9" name="직선 화살표 연결선 8"/>
              <p:cNvCxnSpPr/>
              <p:nvPr/>
            </p:nvCxnSpPr>
            <p:spPr>
              <a:xfrm>
                <a:off x="2308556" y="2075583"/>
                <a:ext cx="0" cy="229120"/>
              </a:xfrm>
              <a:prstGeom prst="straightConnector1">
                <a:avLst/>
              </a:prstGeom>
              <a:ln w="3175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1" name="그룹 50"/>
              <p:cNvGrpSpPr/>
              <p:nvPr/>
            </p:nvGrpSpPr>
            <p:grpSpPr>
              <a:xfrm>
                <a:off x="1480464" y="1739428"/>
                <a:ext cx="1656184" cy="336155"/>
                <a:chOff x="4427984" y="4172965"/>
                <a:chExt cx="1656184" cy="336155"/>
              </a:xfrm>
            </p:grpSpPr>
            <p:sp>
              <p:nvSpPr>
                <p:cNvPr id="10" name="직사각형 9"/>
                <p:cNvSpPr/>
                <p:nvPr/>
              </p:nvSpPr>
              <p:spPr>
                <a:xfrm>
                  <a:off x="4427984" y="4172965"/>
                  <a:ext cx="1656184" cy="336155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0" name="TextBox 49"/>
                <p:cNvSpPr txBox="1"/>
                <p:nvPr/>
              </p:nvSpPr>
              <p:spPr>
                <a:xfrm>
                  <a:off x="4427984" y="4189140"/>
                  <a:ext cx="165618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smtClean="0"/>
                    <a:t>원본 이미지</a:t>
                  </a:r>
                  <a:endParaRPr lang="ko-KR" altLang="en-US" sz="1400" dirty="0"/>
                </a:p>
              </p:txBody>
            </p:sp>
          </p:grpSp>
          <p:grpSp>
            <p:nvGrpSpPr>
              <p:cNvPr id="53" name="그룹 52"/>
              <p:cNvGrpSpPr/>
              <p:nvPr/>
            </p:nvGrpSpPr>
            <p:grpSpPr>
              <a:xfrm>
                <a:off x="1480464" y="2305543"/>
                <a:ext cx="1656184" cy="336155"/>
                <a:chOff x="4427984" y="4172965"/>
                <a:chExt cx="1656184" cy="336155"/>
              </a:xfrm>
            </p:grpSpPr>
            <p:sp>
              <p:nvSpPr>
                <p:cNvPr id="54" name="직사각형 53"/>
                <p:cNvSpPr/>
                <p:nvPr/>
              </p:nvSpPr>
              <p:spPr>
                <a:xfrm>
                  <a:off x="4427984" y="4172965"/>
                  <a:ext cx="1656184" cy="336155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5" name="TextBox 54"/>
                <p:cNvSpPr txBox="1"/>
                <p:nvPr/>
              </p:nvSpPr>
              <p:spPr>
                <a:xfrm>
                  <a:off x="4427984" y="4189140"/>
                  <a:ext cx="165618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400" dirty="0" smtClean="0"/>
                    <a:t>HSV</a:t>
                  </a:r>
                  <a:r>
                    <a:rPr lang="ko-KR" altLang="en-US" sz="1400" dirty="0" smtClean="0"/>
                    <a:t>값 설정</a:t>
                  </a:r>
                  <a:endParaRPr lang="ko-KR" altLang="en-US" sz="1400" dirty="0"/>
                </a:p>
              </p:txBody>
            </p:sp>
          </p:grpSp>
          <p:grpSp>
            <p:nvGrpSpPr>
              <p:cNvPr id="56" name="그룹 55"/>
              <p:cNvGrpSpPr/>
              <p:nvPr/>
            </p:nvGrpSpPr>
            <p:grpSpPr>
              <a:xfrm>
                <a:off x="1480464" y="2870818"/>
                <a:ext cx="1656184" cy="336155"/>
                <a:chOff x="4427984" y="4172965"/>
                <a:chExt cx="1656184" cy="336155"/>
              </a:xfrm>
            </p:grpSpPr>
            <p:sp>
              <p:nvSpPr>
                <p:cNvPr id="57" name="직사각형 56"/>
                <p:cNvSpPr/>
                <p:nvPr/>
              </p:nvSpPr>
              <p:spPr>
                <a:xfrm>
                  <a:off x="4427984" y="4172965"/>
                  <a:ext cx="1656184" cy="336155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8" name="TextBox 57"/>
                <p:cNvSpPr txBox="1"/>
                <p:nvPr/>
              </p:nvSpPr>
              <p:spPr>
                <a:xfrm>
                  <a:off x="4427984" y="4189140"/>
                  <a:ext cx="165618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smtClean="0"/>
                    <a:t>지정 범위 이진화</a:t>
                  </a:r>
                  <a:endParaRPr lang="ko-KR" altLang="en-US" sz="1400" dirty="0"/>
                </a:p>
              </p:txBody>
            </p:sp>
          </p:grpSp>
          <p:grpSp>
            <p:nvGrpSpPr>
              <p:cNvPr id="59" name="그룹 58"/>
              <p:cNvGrpSpPr/>
              <p:nvPr/>
            </p:nvGrpSpPr>
            <p:grpSpPr>
              <a:xfrm>
                <a:off x="1270238" y="3423890"/>
                <a:ext cx="2076636" cy="539395"/>
                <a:chOff x="4427984" y="4172965"/>
                <a:chExt cx="1656184" cy="539395"/>
              </a:xfrm>
            </p:grpSpPr>
            <p:sp>
              <p:nvSpPr>
                <p:cNvPr id="60" name="직사각형 59"/>
                <p:cNvSpPr/>
                <p:nvPr/>
              </p:nvSpPr>
              <p:spPr>
                <a:xfrm>
                  <a:off x="4427984" y="4172965"/>
                  <a:ext cx="1656184" cy="336155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4427984" y="4189140"/>
                  <a:ext cx="1656184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err="1" smtClean="0"/>
                    <a:t>모폴로지</a:t>
                  </a:r>
                  <a:r>
                    <a:rPr lang="ko-KR" altLang="en-US" sz="1400" dirty="0" smtClean="0"/>
                    <a:t> 열림</a:t>
                  </a:r>
                  <a:r>
                    <a:rPr lang="en-US" altLang="ko-KR" sz="1400" dirty="0" smtClean="0"/>
                    <a:t>,</a:t>
                  </a:r>
                  <a:r>
                    <a:rPr lang="ko-KR" altLang="en-US" sz="1400" dirty="0" smtClean="0"/>
                    <a:t>닫힘</a:t>
                  </a:r>
                  <a:endParaRPr lang="ko-KR" altLang="en-US" sz="1400" dirty="0"/>
                </a:p>
              </p:txBody>
            </p:sp>
          </p:grpSp>
          <p:grpSp>
            <p:nvGrpSpPr>
              <p:cNvPr id="62" name="그룹 61"/>
              <p:cNvGrpSpPr/>
              <p:nvPr/>
            </p:nvGrpSpPr>
            <p:grpSpPr>
              <a:xfrm>
                <a:off x="1464920" y="3979460"/>
                <a:ext cx="1656184" cy="336155"/>
                <a:chOff x="4427984" y="4172965"/>
                <a:chExt cx="1656184" cy="336155"/>
              </a:xfrm>
            </p:grpSpPr>
            <p:sp>
              <p:nvSpPr>
                <p:cNvPr id="63" name="직사각형 62"/>
                <p:cNvSpPr/>
                <p:nvPr/>
              </p:nvSpPr>
              <p:spPr>
                <a:xfrm>
                  <a:off x="4427984" y="4172965"/>
                  <a:ext cx="1656184" cy="336155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4427984" y="4189140"/>
                  <a:ext cx="165618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err="1" smtClean="0"/>
                    <a:t>라벨링</a:t>
                  </a:r>
                  <a:endParaRPr lang="ko-KR" altLang="en-US" sz="1400" dirty="0"/>
                </a:p>
              </p:txBody>
            </p:sp>
          </p:grpSp>
          <p:grpSp>
            <p:nvGrpSpPr>
              <p:cNvPr id="65" name="그룹 64"/>
              <p:cNvGrpSpPr/>
              <p:nvPr/>
            </p:nvGrpSpPr>
            <p:grpSpPr>
              <a:xfrm>
                <a:off x="1444754" y="4489335"/>
                <a:ext cx="1656184" cy="336155"/>
                <a:chOff x="4427984" y="4172965"/>
                <a:chExt cx="1656184" cy="336155"/>
              </a:xfrm>
            </p:grpSpPr>
            <p:sp>
              <p:nvSpPr>
                <p:cNvPr id="66" name="직사각형 65"/>
                <p:cNvSpPr/>
                <p:nvPr/>
              </p:nvSpPr>
              <p:spPr>
                <a:xfrm>
                  <a:off x="4427984" y="4172965"/>
                  <a:ext cx="1656184" cy="336155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TextBox 66"/>
                <p:cNvSpPr txBox="1"/>
                <p:nvPr/>
              </p:nvSpPr>
              <p:spPr>
                <a:xfrm>
                  <a:off x="4427984" y="4189140"/>
                  <a:ext cx="165618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smtClean="0"/>
                    <a:t>영역 박스 그리기</a:t>
                  </a:r>
                  <a:endParaRPr lang="ko-KR" altLang="en-US" sz="1400" dirty="0"/>
                </a:p>
              </p:txBody>
            </p:sp>
          </p:grpSp>
          <p:grpSp>
            <p:nvGrpSpPr>
              <p:cNvPr id="68" name="그룹 67"/>
              <p:cNvGrpSpPr/>
              <p:nvPr/>
            </p:nvGrpSpPr>
            <p:grpSpPr>
              <a:xfrm>
                <a:off x="1446441" y="5054610"/>
                <a:ext cx="1656184" cy="336155"/>
                <a:chOff x="4427984" y="4172965"/>
                <a:chExt cx="1656184" cy="336155"/>
              </a:xfrm>
            </p:grpSpPr>
            <p:sp>
              <p:nvSpPr>
                <p:cNvPr id="69" name="직사각형 68"/>
                <p:cNvSpPr/>
                <p:nvPr/>
              </p:nvSpPr>
              <p:spPr>
                <a:xfrm>
                  <a:off x="4427984" y="4172965"/>
                  <a:ext cx="1656184" cy="336155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0" name="TextBox 69"/>
                <p:cNvSpPr txBox="1"/>
                <p:nvPr/>
              </p:nvSpPr>
              <p:spPr>
                <a:xfrm>
                  <a:off x="4427984" y="4189140"/>
                  <a:ext cx="165618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smtClean="0"/>
                    <a:t>히스토그램 계산</a:t>
                  </a:r>
                  <a:endParaRPr lang="ko-KR" altLang="en-US" sz="1400" dirty="0"/>
                </a:p>
              </p:txBody>
            </p:sp>
          </p:grpSp>
          <p:grpSp>
            <p:nvGrpSpPr>
              <p:cNvPr id="71" name="그룹 70"/>
              <p:cNvGrpSpPr/>
              <p:nvPr/>
            </p:nvGrpSpPr>
            <p:grpSpPr>
              <a:xfrm>
                <a:off x="1442241" y="5630892"/>
                <a:ext cx="1656184" cy="986203"/>
                <a:chOff x="4427984" y="4172965"/>
                <a:chExt cx="1656184" cy="539395"/>
              </a:xfrm>
            </p:grpSpPr>
            <p:sp>
              <p:nvSpPr>
                <p:cNvPr id="72" name="직사각형 71"/>
                <p:cNvSpPr/>
                <p:nvPr/>
              </p:nvSpPr>
              <p:spPr>
                <a:xfrm>
                  <a:off x="4427984" y="4172965"/>
                  <a:ext cx="1656184" cy="336155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3" name="TextBox 72"/>
                <p:cNvSpPr txBox="1"/>
                <p:nvPr/>
              </p:nvSpPr>
              <p:spPr>
                <a:xfrm>
                  <a:off x="4427984" y="4189140"/>
                  <a:ext cx="1656184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smtClean="0"/>
                    <a:t>해당 물체 추적</a:t>
                  </a:r>
                  <a:endParaRPr lang="en-US" altLang="ko-KR" sz="1400" dirty="0" smtClean="0"/>
                </a:p>
                <a:p>
                  <a:pPr algn="ctr"/>
                  <a:r>
                    <a:rPr lang="en-US" altLang="ko-KR" sz="1400" dirty="0" smtClean="0"/>
                    <a:t>(</a:t>
                  </a:r>
                  <a:r>
                    <a:rPr lang="en-US" altLang="ko-KR" sz="1400" dirty="0" err="1" smtClean="0"/>
                    <a:t>MeanShift</a:t>
                  </a:r>
                  <a:r>
                    <a:rPr lang="en-US" altLang="ko-KR" sz="1400" dirty="0" smtClean="0"/>
                    <a:t>)</a:t>
                  </a:r>
                  <a:endParaRPr lang="ko-KR" altLang="en-US" sz="1400" dirty="0"/>
                </a:p>
              </p:txBody>
            </p:sp>
          </p:grpSp>
          <p:cxnSp>
            <p:nvCxnSpPr>
              <p:cNvPr id="74" name="직선 화살표 연결선 73"/>
              <p:cNvCxnSpPr/>
              <p:nvPr/>
            </p:nvCxnSpPr>
            <p:spPr>
              <a:xfrm>
                <a:off x="2308556" y="2641698"/>
                <a:ext cx="0" cy="229120"/>
              </a:xfrm>
              <a:prstGeom prst="straightConnector1">
                <a:avLst/>
              </a:prstGeom>
              <a:ln w="3175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화살표 연결선 74"/>
              <p:cNvCxnSpPr/>
              <p:nvPr/>
            </p:nvCxnSpPr>
            <p:spPr>
              <a:xfrm>
                <a:off x="2308556" y="3194770"/>
                <a:ext cx="0" cy="229120"/>
              </a:xfrm>
              <a:prstGeom prst="straightConnector1">
                <a:avLst/>
              </a:prstGeom>
              <a:ln w="3175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화살표 연결선 75"/>
              <p:cNvCxnSpPr/>
              <p:nvPr/>
            </p:nvCxnSpPr>
            <p:spPr>
              <a:xfrm>
                <a:off x="2293012" y="3750340"/>
                <a:ext cx="0" cy="229120"/>
              </a:xfrm>
              <a:prstGeom prst="straightConnector1">
                <a:avLst/>
              </a:prstGeom>
              <a:ln w="3175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화살표 연결선 76"/>
              <p:cNvCxnSpPr/>
              <p:nvPr/>
            </p:nvCxnSpPr>
            <p:spPr>
              <a:xfrm>
                <a:off x="2272846" y="4315615"/>
                <a:ext cx="0" cy="229120"/>
              </a:xfrm>
              <a:prstGeom prst="straightConnector1">
                <a:avLst/>
              </a:prstGeom>
              <a:ln w="3175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직선 화살표 연결선 77"/>
              <p:cNvCxnSpPr/>
              <p:nvPr/>
            </p:nvCxnSpPr>
            <p:spPr>
              <a:xfrm>
                <a:off x="2270333" y="4825490"/>
                <a:ext cx="0" cy="229120"/>
              </a:xfrm>
              <a:prstGeom prst="straightConnector1">
                <a:avLst/>
              </a:prstGeom>
              <a:ln w="3175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직선 화살표 연결선 78"/>
              <p:cNvCxnSpPr/>
              <p:nvPr/>
            </p:nvCxnSpPr>
            <p:spPr>
              <a:xfrm>
                <a:off x="2270333" y="5414302"/>
                <a:ext cx="0" cy="229120"/>
              </a:xfrm>
              <a:prstGeom prst="straightConnector1">
                <a:avLst/>
              </a:prstGeom>
              <a:ln w="3175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28" name="그룹 1027"/>
          <p:cNvGrpSpPr/>
          <p:nvPr/>
        </p:nvGrpSpPr>
        <p:grpSpPr>
          <a:xfrm>
            <a:off x="656963" y="2199155"/>
            <a:ext cx="3743225" cy="3281785"/>
            <a:chOff x="4813387" y="1848718"/>
            <a:chExt cx="3743225" cy="3281785"/>
          </a:xfrm>
        </p:grpSpPr>
        <p:grpSp>
          <p:nvGrpSpPr>
            <p:cNvPr id="1027" name="그룹 1026"/>
            <p:cNvGrpSpPr/>
            <p:nvPr/>
          </p:nvGrpSpPr>
          <p:grpSpPr>
            <a:xfrm>
              <a:off x="4813387" y="1848718"/>
              <a:ext cx="3743225" cy="2577844"/>
              <a:chOff x="4813387" y="1848718"/>
              <a:chExt cx="3743225" cy="2577844"/>
            </a:xfrm>
          </p:grpSpPr>
          <p:grpSp>
            <p:nvGrpSpPr>
              <p:cNvPr id="83" name="그룹 82"/>
              <p:cNvGrpSpPr/>
              <p:nvPr/>
            </p:nvGrpSpPr>
            <p:grpSpPr>
              <a:xfrm>
                <a:off x="4835860" y="1848718"/>
                <a:ext cx="1656184" cy="336155"/>
                <a:chOff x="4835860" y="1848718"/>
                <a:chExt cx="1656184" cy="336155"/>
              </a:xfrm>
            </p:grpSpPr>
            <p:sp>
              <p:nvSpPr>
                <p:cNvPr id="81" name="직사각형 80"/>
                <p:cNvSpPr/>
                <p:nvPr/>
              </p:nvSpPr>
              <p:spPr>
                <a:xfrm>
                  <a:off x="4835860" y="1848718"/>
                  <a:ext cx="1656184" cy="33615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2" name="TextBox 81"/>
                <p:cNvSpPr txBox="1"/>
                <p:nvPr/>
              </p:nvSpPr>
              <p:spPr>
                <a:xfrm>
                  <a:off x="5076056" y="1848718"/>
                  <a:ext cx="122413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smtClean="0"/>
                    <a:t>이미지 검출</a:t>
                  </a:r>
                  <a:endParaRPr lang="ko-KR" altLang="en-US" sz="1400" dirty="0"/>
                </a:p>
              </p:txBody>
            </p:sp>
          </p:grpSp>
          <p:grpSp>
            <p:nvGrpSpPr>
              <p:cNvPr id="85" name="그룹 84"/>
              <p:cNvGrpSpPr/>
              <p:nvPr/>
            </p:nvGrpSpPr>
            <p:grpSpPr>
              <a:xfrm>
                <a:off x="4860032" y="2432920"/>
                <a:ext cx="1656184" cy="336155"/>
                <a:chOff x="4835860" y="1848718"/>
                <a:chExt cx="1656184" cy="336155"/>
              </a:xfrm>
            </p:grpSpPr>
            <p:sp>
              <p:nvSpPr>
                <p:cNvPr id="86" name="직사각형 85"/>
                <p:cNvSpPr/>
                <p:nvPr/>
              </p:nvSpPr>
              <p:spPr>
                <a:xfrm>
                  <a:off x="4835860" y="1848718"/>
                  <a:ext cx="1656184" cy="33615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TextBox 86"/>
                <p:cNvSpPr txBox="1"/>
                <p:nvPr/>
              </p:nvSpPr>
              <p:spPr>
                <a:xfrm>
                  <a:off x="5076056" y="1848718"/>
                  <a:ext cx="122413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smtClean="0"/>
                    <a:t>현재 영상</a:t>
                  </a:r>
                  <a:endParaRPr lang="ko-KR" altLang="en-US" sz="1400" dirty="0"/>
                </a:p>
              </p:txBody>
            </p:sp>
          </p:grpSp>
          <p:grpSp>
            <p:nvGrpSpPr>
              <p:cNvPr id="88" name="그룹 87"/>
              <p:cNvGrpSpPr/>
              <p:nvPr/>
            </p:nvGrpSpPr>
            <p:grpSpPr>
              <a:xfrm>
                <a:off x="6900428" y="2433164"/>
                <a:ext cx="1656184" cy="336155"/>
                <a:chOff x="4835860" y="1848718"/>
                <a:chExt cx="1656184" cy="336155"/>
              </a:xfrm>
            </p:grpSpPr>
            <p:sp>
              <p:nvSpPr>
                <p:cNvPr id="89" name="직사각형 88"/>
                <p:cNvSpPr/>
                <p:nvPr/>
              </p:nvSpPr>
              <p:spPr>
                <a:xfrm>
                  <a:off x="4835860" y="1848718"/>
                  <a:ext cx="1656184" cy="33615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TextBox 89"/>
                <p:cNvSpPr txBox="1"/>
                <p:nvPr/>
              </p:nvSpPr>
              <p:spPr>
                <a:xfrm>
                  <a:off x="5076056" y="1848718"/>
                  <a:ext cx="122413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smtClean="0"/>
                    <a:t>배경 영상</a:t>
                  </a:r>
                  <a:endParaRPr lang="ko-KR" altLang="en-US" sz="1400" dirty="0"/>
                </a:p>
              </p:txBody>
            </p:sp>
          </p:grpSp>
          <p:grpSp>
            <p:nvGrpSpPr>
              <p:cNvPr id="91" name="그룹 90"/>
              <p:cNvGrpSpPr/>
              <p:nvPr/>
            </p:nvGrpSpPr>
            <p:grpSpPr>
              <a:xfrm>
                <a:off x="4813387" y="3533479"/>
                <a:ext cx="1656184" cy="336155"/>
                <a:chOff x="4835860" y="1848718"/>
                <a:chExt cx="1656184" cy="336155"/>
              </a:xfrm>
            </p:grpSpPr>
            <p:sp>
              <p:nvSpPr>
                <p:cNvPr id="92" name="직사각형 91"/>
                <p:cNvSpPr/>
                <p:nvPr/>
              </p:nvSpPr>
              <p:spPr>
                <a:xfrm>
                  <a:off x="4835860" y="1848718"/>
                  <a:ext cx="1656184" cy="33615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5076056" y="1848718"/>
                  <a:ext cx="122413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smtClean="0"/>
                    <a:t>차 영상</a:t>
                  </a:r>
                  <a:endParaRPr lang="ko-KR" altLang="en-US" sz="1400" dirty="0"/>
                </a:p>
              </p:txBody>
            </p:sp>
          </p:grpSp>
          <p:grpSp>
            <p:nvGrpSpPr>
              <p:cNvPr id="94" name="그룹 93"/>
              <p:cNvGrpSpPr/>
              <p:nvPr/>
            </p:nvGrpSpPr>
            <p:grpSpPr>
              <a:xfrm>
                <a:off x="4824028" y="4090407"/>
                <a:ext cx="1656184" cy="336155"/>
                <a:chOff x="4835860" y="1848718"/>
                <a:chExt cx="1656184" cy="336155"/>
              </a:xfrm>
            </p:grpSpPr>
            <p:sp>
              <p:nvSpPr>
                <p:cNvPr id="95" name="직사각형 94"/>
                <p:cNvSpPr/>
                <p:nvPr/>
              </p:nvSpPr>
              <p:spPr>
                <a:xfrm>
                  <a:off x="4835860" y="1848718"/>
                  <a:ext cx="1656184" cy="33615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6" name="TextBox 95"/>
                <p:cNvSpPr txBox="1"/>
                <p:nvPr/>
              </p:nvSpPr>
              <p:spPr>
                <a:xfrm>
                  <a:off x="5076056" y="1848718"/>
                  <a:ext cx="122413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dirty="0" smtClean="0"/>
                    <a:t>움직임 검출</a:t>
                  </a:r>
                  <a:endParaRPr lang="ko-KR" altLang="en-US" sz="1400" dirty="0"/>
                </a:p>
              </p:txBody>
            </p:sp>
          </p:grpSp>
          <p:cxnSp>
            <p:nvCxnSpPr>
              <p:cNvPr id="102" name="직선 화살표 연결선 101"/>
              <p:cNvCxnSpPr>
                <a:stCxn id="81" idx="2"/>
              </p:cNvCxnSpPr>
              <p:nvPr/>
            </p:nvCxnSpPr>
            <p:spPr>
              <a:xfrm>
                <a:off x="5663952" y="2184873"/>
                <a:ext cx="0" cy="235112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직선 화살표 연결선 103"/>
              <p:cNvCxnSpPr/>
              <p:nvPr/>
            </p:nvCxnSpPr>
            <p:spPr>
              <a:xfrm>
                <a:off x="5641479" y="2769319"/>
                <a:ext cx="0" cy="235112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직선 화살표 연결선 104"/>
              <p:cNvCxnSpPr>
                <a:stCxn id="86" idx="3"/>
                <a:endCxn id="89" idx="1"/>
              </p:cNvCxnSpPr>
              <p:nvPr/>
            </p:nvCxnSpPr>
            <p:spPr>
              <a:xfrm>
                <a:off x="6516216" y="2600998"/>
                <a:ext cx="384212" cy="244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타원 112"/>
              <p:cNvSpPr/>
              <p:nvPr/>
            </p:nvSpPr>
            <p:spPr>
              <a:xfrm>
                <a:off x="5436096" y="3004431"/>
                <a:ext cx="432048" cy="304781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TextBox 113"/>
              <p:cNvSpPr txBox="1"/>
              <p:nvPr/>
            </p:nvSpPr>
            <p:spPr>
              <a:xfrm>
                <a:off x="5461459" y="2820438"/>
                <a:ext cx="36004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 smtClean="0"/>
                  <a:t>-</a:t>
                </a:r>
                <a:endParaRPr lang="ko-KR" altLang="en-US" sz="3200" b="1" dirty="0"/>
              </a:p>
            </p:txBody>
          </p:sp>
          <p:cxnSp>
            <p:nvCxnSpPr>
              <p:cNvPr id="116" name="직선 화살표 연결선 115"/>
              <p:cNvCxnSpPr>
                <a:endCxn id="113" idx="6"/>
              </p:cNvCxnSpPr>
              <p:nvPr/>
            </p:nvCxnSpPr>
            <p:spPr>
              <a:xfrm flipH="1">
                <a:off x="5868144" y="3156821"/>
                <a:ext cx="1860376" cy="1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직선 연결선 126"/>
              <p:cNvCxnSpPr>
                <a:endCxn id="89" idx="2"/>
              </p:cNvCxnSpPr>
              <p:nvPr/>
            </p:nvCxnSpPr>
            <p:spPr>
              <a:xfrm flipV="1">
                <a:off x="7728520" y="2769319"/>
                <a:ext cx="0" cy="387503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직선 화살표 연결선 129"/>
              <p:cNvCxnSpPr/>
              <p:nvPr/>
            </p:nvCxnSpPr>
            <p:spPr>
              <a:xfrm>
                <a:off x="5647581" y="3322391"/>
                <a:ext cx="0" cy="235112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직선 화살표 연결선 130"/>
              <p:cNvCxnSpPr/>
              <p:nvPr/>
            </p:nvCxnSpPr>
            <p:spPr>
              <a:xfrm>
                <a:off x="5620122" y="3861786"/>
                <a:ext cx="0" cy="235112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3" name="TextBox 25"/>
            <p:cNvSpPr txBox="1">
              <a:spLocks noChangeArrowheads="1"/>
            </p:cNvSpPr>
            <p:nvPr/>
          </p:nvSpPr>
          <p:spPr bwMode="auto">
            <a:xfrm>
              <a:off x="5391446" y="4761171"/>
              <a:ext cx="2567523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dirty="0" smtClean="0">
                  <a:latin typeface="배달의민족 한나" pitchFamily="2" charset="-127"/>
                  <a:ea typeface="배달의민족 한나" pitchFamily="2" charset="-127"/>
                </a:rPr>
                <a:t>움직임 감지 블록도</a:t>
              </a:r>
              <a:endParaRPr lang="en-US" altLang="ko-KR" dirty="0">
                <a:latin typeface="배달의민족 한나" pitchFamily="2" charset="-127"/>
                <a:ea typeface="배달의민족 한나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6809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1115616" y="414839"/>
            <a:ext cx="41044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출력 결과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  <a:endParaRPr lang="en-US" altLang="ko-KR" sz="8800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5"/>
          <p:cNvSpPr txBox="1">
            <a:spLocks noChangeArrowheads="1"/>
          </p:cNvSpPr>
          <p:nvPr/>
        </p:nvSpPr>
        <p:spPr bwMode="auto">
          <a:xfrm>
            <a:off x="2267744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자사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28" name="TextBox 25"/>
          <p:cNvSpPr txBox="1">
            <a:spLocks noChangeArrowheads="1"/>
          </p:cNvSpPr>
          <p:nvPr/>
        </p:nvSpPr>
        <p:spPr bwMode="auto">
          <a:xfrm>
            <a:off x="5364088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경쟁사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9" name="TextBox 25"/>
          <p:cNvSpPr txBox="1">
            <a:spLocks noChangeArrowheads="1"/>
          </p:cNvSpPr>
          <p:nvPr/>
        </p:nvSpPr>
        <p:spPr bwMode="auto">
          <a:xfrm>
            <a:off x="2195736" y="1057554"/>
            <a:ext cx="410445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-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움직임 감지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pic>
        <p:nvPicPr>
          <p:cNvPr id="3" name="차영상에의한 움직임 감지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574647"/>
            <a:ext cx="8417196" cy="47346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1115616" y="414839"/>
            <a:ext cx="41044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출력 결과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  <a:endParaRPr lang="en-US" altLang="ko-KR" sz="8800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5"/>
          <p:cNvSpPr txBox="1">
            <a:spLocks noChangeArrowheads="1"/>
          </p:cNvSpPr>
          <p:nvPr/>
        </p:nvSpPr>
        <p:spPr bwMode="auto">
          <a:xfrm>
            <a:off x="2267744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자사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28" name="TextBox 25"/>
          <p:cNvSpPr txBox="1">
            <a:spLocks noChangeArrowheads="1"/>
          </p:cNvSpPr>
          <p:nvPr/>
        </p:nvSpPr>
        <p:spPr bwMode="auto">
          <a:xfrm>
            <a:off x="5364088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경쟁사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9" name="TextBox 25"/>
          <p:cNvSpPr txBox="1">
            <a:spLocks noChangeArrowheads="1"/>
          </p:cNvSpPr>
          <p:nvPr/>
        </p:nvSpPr>
        <p:spPr bwMode="auto">
          <a:xfrm>
            <a:off x="2195736" y="1057554"/>
            <a:ext cx="410445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-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특정물체 추적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pic>
        <p:nvPicPr>
          <p:cNvPr id="10" name="물체추적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5536" y="1568996"/>
            <a:ext cx="8298668" cy="466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414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1115616" y="414839"/>
            <a:ext cx="41044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코드 설명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5"/>
          <p:cNvSpPr txBox="1">
            <a:spLocks noChangeArrowheads="1"/>
          </p:cNvSpPr>
          <p:nvPr/>
        </p:nvSpPr>
        <p:spPr bwMode="auto">
          <a:xfrm>
            <a:off x="2267744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자사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28" name="TextBox 25"/>
          <p:cNvSpPr txBox="1">
            <a:spLocks noChangeArrowheads="1"/>
          </p:cNvSpPr>
          <p:nvPr/>
        </p:nvSpPr>
        <p:spPr bwMode="auto">
          <a:xfrm>
            <a:off x="5364088" y="3293695"/>
            <a:ext cx="15121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 smtClean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경쟁사</a:t>
            </a:r>
            <a:endParaRPr lang="en-US" altLang="ko-KR" sz="2000" dirty="0" smtClean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9" name="TextBox 25"/>
          <p:cNvSpPr txBox="1">
            <a:spLocks noChangeArrowheads="1"/>
          </p:cNvSpPr>
          <p:nvPr/>
        </p:nvSpPr>
        <p:spPr bwMode="auto">
          <a:xfrm>
            <a:off x="2195736" y="1057554"/>
            <a:ext cx="410445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-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특정물체 추적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5</a:t>
            </a:r>
            <a:endParaRPr lang="en-US" altLang="ko-KR" sz="8800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73" y="1628800"/>
            <a:ext cx="4340039" cy="1664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51720" y="1628800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solidFill>
                  <a:schemeClr val="bg1">
                    <a:lumMod val="95000"/>
                  </a:schemeClr>
                </a:solidFill>
              </a:rPr>
              <a:t>웹캠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</a:rPr>
              <a:t> 출력 및 크기 설정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37" y="3356992"/>
            <a:ext cx="7788634" cy="3168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5940152" y="6093296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solidFill>
                  <a:schemeClr val="bg1">
                    <a:lumMod val="95000"/>
                  </a:schemeClr>
                </a:solidFill>
              </a:rPr>
              <a:t>트랙바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</a:rPr>
              <a:t> 생성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512" y="1628800"/>
            <a:ext cx="3429359" cy="2578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5724128" y="4183419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</a:rPr>
              <a:t>HSV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</a:rPr>
              <a:t>색상표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874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34" y="1700808"/>
            <a:ext cx="8574987" cy="3816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1115616" y="414839"/>
            <a:ext cx="41044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코드 설명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25"/>
          <p:cNvSpPr txBox="1">
            <a:spLocks noChangeArrowheads="1"/>
          </p:cNvSpPr>
          <p:nvPr/>
        </p:nvSpPr>
        <p:spPr bwMode="auto">
          <a:xfrm>
            <a:off x="2195736" y="1057554"/>
            <a:ext cx="410445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-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" pitchFamily="2" charset="-127"/>
                <a:ea typeface="배달의민족 한나" pitchFamily="2" charset="-127"/>
              </a:rPr>
              <a:t>특정물체 추적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5</a:t>
            </a:r>
            <a:endParaRPr lang="en-US" altLang="ko-KR" sz="8800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410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2732</TotalTime>
  <Words>384</Words>
  <Application>Microsoft Office PowerPoint</Application>
  <PresentationFormat>화면 슬라이드 쇼(4:3)</PresentationFormat>
  <Paragraphs>172</Paragraphs>
  <Slides>16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5" baseType="lpstr">
      <vt:lpstr>굴림</vt:lpstr>
      <vt:lpstr>Arial</vt:lpstr>
      <vt:lpstr>나눔고딕 ExtraBold</vt:lpstr>
      <vt:lpstr>배달의민족 한나</vt:lpstr>
      <vt:lpstr>나눔바른고딕</vt:lpstr>
      <vt:lpstr>나눔고딕</vt:lpstr>
      <vt:lpstr>맑은 고딕</vt:lpstr>
      <vt:lpstr>나눔손글씨 펜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NSM</dc:creator>
  <cp:lastModifiedBy>ubics2</cp:lastModifiedBy>
  <cp:revision>92</cp:revision>
  <dcterms:created xsi:type="dcterms:W3CDTF">2014-05-20T10:28:59Z</dcterms:created>
  <dcterms:modified xsi:type="dcterms:W3CDTF">2017-12-13T03:33:30Z</dcterms:modified>
</cp:coreProperties>
</file>